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68"/>
  </p:notesMasterIdLst>
  <p:sldIdLst>
    <p:sldId id="256" r:id="rId2"/>
    <p:sldId id="257" r:id="rId3"/>
    <p:sldId id="260" r:id="rId4"/>
    <p:sldId id="258" r:id="rId5"/>
    <p:sldId id="291" r:id="rId6"/>
    <p:sldId id="286" r:id="rId7"/>
    <p:sldId id="259" r:id="rId8"/>
    <p:sldId id="287" r:id="rId9"/>
    <p:sldId id="289" r:id="rId10"/>
    <p:sldId id="288" r:id="rId11"/>
    <p:sldId id="284" r:id="rId12"/>
    <p:sldId id="292" r:id="rId13"/>
    <p:sldId id="335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36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38" r:id="rId57"/>
    <p:sldId id="340" r:id="rId58"/>
    <p:sldId id="341" r:id="rId59"/>
    <p:sldId id="342" r:id="rId60"/>
    <p:sldId id="343" r:id="rId61"/>
    <p:sldId id="339" r:id="rId62"/>
    <p:sldId id="344" r:id="rId63"/>
    <p:sldId id="346" r:id="rId64"/>
    <p:sldId id="347" r:id="rId65"/>
    <p:sldId id="348" r:id="rId66"/>
    <p:sldId id="290" r:id="rId67"/>
  </p:sldIdLst>
  <p:sldSz cx="9144000" cy="5143500" type="screen16x9"/>
  <p:notesSz cx="6858000" cy="9144000"/>
  <p:embeddedFontLst>
    <p:embeddedFont>
      <p:font typeface="DM Serif Display" panose="020B0600000101010101" charset="0"/>
      <p:regular r:id="rId69"/>
      <p:italic r:id="rId70"/>
    </p:embeddedFont>
    <p:embeddedFont>
      <p:font typeface="Fira Sans Extra Condensed Medium" panose="020B0600000101010101" charset="0"/>
      <p:regular r:id="rId71"/>
      <p:bold r:id="rId72"/>
      <p:italic r:id="rId73"/>
      <p:boldItalic r:id="rId74"/>
    </p:embeddedFont>
    <p:embeddedFont>
      <p:font typeface="Open Sans Light" panose="020B0306030504020204" pitchFamily="34" charset="0"/>
      <p:regular r:id="rId75"/>
      <p:bold r:id="rId76"/>
      <p:italic r:id="rId77"/>
      <p:boldItalic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3F1B77-0B49-4CC3-A65D-8CD5DCF77CA0}">
  <a:tblStyle styleId="{693F1B77-0B49-4CC3-A65D-8CD5DCF77C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2947" autoAdjust="0"/>
  </p:normalViewPr>
  <p:slideViewPr>
    <p:cSldViewPr snapToGrid="0">
      <p:cViewPr varScale="1">
        <p:scale>
          <a:sx n="102" d="100"/>
          <a:sy n="102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207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48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433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907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60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14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298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479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93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480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046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75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63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472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369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53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43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386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434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668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067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86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714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973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107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922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754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32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4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76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6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8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5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돋움체" pitchFamily="49" charset="-127"/>
                <a:ea typeface="돋움체" pitchFamily="49" charset="-127"/>
              </a:rPr>
              <a:t>김상우</a:t>
            </a:r>
            <a:r>
              <a:rPr lang="en-US" altLang="ko-KR" sz="1600" b="1" dirty="0">
                <a:latin typeface="돋움체" pitchFamily="49" charset="-127"/>
                <a:ea typeface="돋움체" pitchFamily="49" charset="-127"/>
              </a:rPr>
              <a:t>,</a:t>
            </a:r>
            <a:r>
              <a:rPr lang="ko-KR" altLang="en-US" sz="1600" b="1" dirty="0">
                <a:latin typeface="돋움체" pitchFamily="49" charset="-127"/>
                <a:ea typeface="돋움체" pitchFamily="49" charset="-127"/>
              </a:rPr>
              <a:t> 이종민</a:t>
            </a:r>
            <a:r>
              <a:rPr lang="en-US" altLang="ko-KR" sz="1600" b="1" dirty="0">
                <a:latin typeface="돋움체" pitchFamily="49" charset="-127"/>
                <a:ea typeface="돋움체" pitchFamily="49" charset="-127"/>
              </a:rPr>
              <a:t>,</a:t>
            </a:r>
            <a:r>
              <a:rPr lang="ko-KR" altLang="en-US" sz="1600" b="1" dirty="0">
                <a:latin typeface="돋움체" pitchFamily="49" charset="-127"/>
                <a:ea typeface="돋움체" pitchFamily="49" charset="-127"/>
              </a:rPr>
              <a:t> 오지선</a:t>
            </a:r>
            <a:r>
              <a:rPr lang="en-US" altLang="ko-KR" sz="1600" b="1" dirty="0">
                <a:latin typeface="돋움체" pitchFamily="49" charset="-127"/>
                <a:ea typeface="돋움체" pitchFamily="49" charset="-127"/>
              </a:rPr>
              <a:t>,</a:t>
            </a:r>
            <a:r>
              <a:rPr lang="ko-KR" altLang="en-US" sz="1600" b="1" dirty="0">
                <a:latin typeface="돋움체" pitchFamily="49" charset="-127"/>
                <a:ea typeface="돋움체" pitchFamily="49" charset="-127"/>
              </a:rPr>
              <a:t> 오윤석 </a:t>
            </a:r>
            <a:r>
              <a:rPr lang="en-US" altLang="ko-KR" sz="1600" b="1" dirty="0">
                <a:latin typeface="돋움체" pitchFamily="49" charset="-127"/>
                <a:ea typeface="돋움체" pitchFamily="49" charset="-127"/>
              </a:rPr>
              <a:t>,</a:t>
            </a:r>
            <a:r>
              <a:rPr lang="ko-KR" altLang="en-US" sz="1600" b="1" dirty="0">
                <a:latin typeface="돋움체" pitchFamily="49" charset="-127"/>
                <a:ea typeface="돋움체" pitchFamily="49" charset="-127"/>
              </a:rPr>
              <a:t>김은영</a:t>
            </a:r>
            <a:endParaRPr sz="1600" b="1" dirty="0"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2450352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F3F3F3"/>
                </a:solidFill>
              </a:rPr>
              <a:t>ERP </a:t>
            </a:r>
            <a:r>
              <a:rPr lang="ko-KR" altLang="en-US" dirty="0">
                <a:solidFill>
                  <a:srgbClr val="F3F3F3"/>
                </a:solidFill>
              </a:rPr>
              <a:t>프로그램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개발 환경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04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22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/>
          <p:nvPr/>
        </p:nvSpPr>
        <p:spPr>
          <a:xfrm>
            <a:off x="720000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7"/>
          <p:cNvSpPr/>
          <p:nvPr/>
        </p:nvSpPr>
        <p:spPr>
          <a:xfrm>
            <a:off x="3324853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753" name="Google Shape;753;p57"/>
          <p:cNvSpPr/>
          <p:nvPr/>
        </p:nvSpPr>
        <p:spPr>
          <a:xfrm>
            <a:off x="6027556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7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DB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6" name="Google Shape;756;p57"/>
          <p:cNvSpPr txBox="1">
            <a:spLocks noGrp="1"/>
          </p:cNvSpPr>
          <p:nvPr>
            <p:ph type="subTitle" idx="1"/>
          </p:nvPr>
        </p:nvSpPr>
        <p:spPr>
          <a:xfrm>
            <a:off x="1306396" y="2813110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oracle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57" name="Google Shape;757;p57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OS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58" name="Google Shape;758;p57"/>
          <p:cNvSpPr txBox="1">
            <a:spLocks noGrp="1"/>
          </p:cNvSpPr>
          <p:nvPr>
            <p:ph type="subTitle" idx="3"/>
          </p:nvPr>
        </p:nvSpPr>
        <p:spPr>
          <a:xfrm>
            <a:off x="3731295" y="2824314"/>
            <a:ext cx="1717585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Windows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59" name="Google Shape;759;p57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FrameWork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0" name="Google Shape;760;p57"/>
          <p:cNvSpPr txBox="1">
            <a:spLocks noGrp="1"/>
          </p:cNvSpPr>
          <p:nvPr>
            <p:ph type="subTitle" idx="5"/>
          </p:nvPr>
        </p:nvSpPr>
        <p:spPr>
          <a:xfrm>
            <a:off x="6629381" y="2813111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Spring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개발환경</a:t>
            </a:r>
            <a:endParaRPr b="1" dirty="0"/>
          </a:p>
        </p:txBody>
      </p:sp>
      <p:sp>
        <p:nvSpPr>
          <p:cNvPr id="765" name="Google Shape;765;p57"/>
          <p:cNvSpPr/>
          <p:nvPr/>
        </p:nvSpPr>
        <p:spPr>
          <a:xfrm>
            <a:off x="7021611" y="1562840"/>
            <a:ext cx="485930" cy="443983"/>
          </a:xfrm>
          <a:custGeom>
            <a:avLst/>
            <a:gdLst/>
            <a:ahLst/>
            <a:cxnLst/>
            <a:rect l="l" t="t" r="r" b="b"/>
            <a:pathLst>
              <a:path w="10397" h="9499" extrusionOk="0">
                <a:moveTo>
                  <a:pt x="5281" y="306"/>
                </a:moveTo>
                <a:cubicBezTo>
                  <a:pt x="5312" y="306"/>
                  <a:pt x="5337" y="330"/>
                  <a:pt x="5335" y="360"/>
                </a:cubicBezTo>
                <a:lnTo>
                  <a:pt x="5335" y="706"/>
                </a:lnTo>
                <a:cubicBezTo>
                  <a:pt x="5287" y="696"/>
                  <a:pt x="5239" y="692"/>
                  <a:pt x="5190" y="692"/>
                </a:cubicBezTo>
                <a:cubicBezTo>
                  <a:pt x="5141" y="692"/>
                  <a:pt x="5092" y="696"/>
                  <a:pt x="5043" y="706"/>
                </a:cubicBezTo>
                <a:lnTo>
                  <a:pt x="5043" y="360"/>
                </a:lnTo>
                <a:cubicBezTo>
                  <a:pt x="5043" y="330"/>
                  <a:pt x="5067" y="306"/>
                  <a:pt x="5097" y="306"/>
                </a:cubicBezTo>
                <a:close/>
                <a:moveTo>
                  <a:pt x="5190" y="996"/>
                </a:moveTo>
                <a:cubicBezTo>
                  <a:pt x="5641" y="996"/>
                  <a:pt x="5801" y="1600"/>
                  <a:pt x="5408" y="1824"/>
                </a:cubicBezTo>
                <a:cubicBezTo>
                  <a:pt x="5344" y="1860"/>
                  <a:pt x="5271" y="1880"/>
                  <a:pt x="5197" y="1880"/>
                </a:cubicBezTo>
                <a:cubicBezTo>
                  <a:pt x="5195" y="1880"/>
                  <a:pt x="5192" y="1880"/>
                  <a:pt x="5190" y="1880"/>
                </a:cubicBezTo>
                <a:lnTo>
                  <a:pt x="5190" y="1881"/>
                </a:lnTo>
                <a:cubicBezTo>
                  <a:pt x="4945" y="1881"/>
                  <a:pt x="4747" y="1683"/>
                  <a:pt x="4747" y="1439"/>
                </a:cubicBezTo>
                <a:cubicBezTo>
                  <a:pt x="4747" y="1194"/>
                  <a:pt x="4945" y="996"/>
                  <a:pt x="5190" y="996"/>
                </a:cubicBezTo>
                <a:close/>
                <a:moveTo>
                  <a:pt x="1904" y="1936"/>
                </a:moveTo>
                <a:cubicBezTo>
                  <a:pt x="2131" y="1936"/>
                  <a:pt x="2246" y="2212"/>
                  <a:pt x="2084" y="2374"/>
                </a:cubicBezTo>
                <a:cubicBezTo>
                  <a:pt x="2032" y="2425"/>
                  <a:pt x="1969" y="2449"/>
                  <a:pt x="1906" y="2449"/>
                </a:cubicBezTo>
                <a:cubicBezTo>
                  <a:pt x="1775" y="2449"/>
                  <a:pt x="1648" y="2347"/>
                  <a:pt x="1648" y="2192"/>
                </a:cubicBezTo>
                <a:cubicBezTo>
                  <a:pt x="1648" y="2051"/>
                  <a:pt x="1763" y="1936"/>
                  <a:pt x="1904" y="1936"/>
                </a:cubicBezTo>
                <a:close/>
                <a:moveTo>
                  <a:pt x="8495" y="1936"/>
                </a:moveTo>
                <a:lnTo>
                  <a:pt x="8495" y="1937"/>
                </a:lnTo>
                <a:cubicBezTo>
                  <a:pt x="8723" y="1937"/>
                  <a:pt x="8837" y="2213"/>
                  <a:pt x="8676" y="2374"/>
                </a:cubicBezTo>
                <a:cubicBezTo>
                  <a:pt x="8624" y="2426"/>
                  <a:pt x="8560" y="2449"/>
                  <a:pt x="8497" y="2449"/>
                </a:cubicBezTo>
                <a:cubicBezTo>
                  <a:pt x="8365" y="2449"/>
                  <a:pt x="8239" y="2347"/>
                  <a:pt x="8239" y="2193"/>
                </a:cubicBezTo>
                <a:cubicBezTo>
                  <a:pt x="8239" y="2052"/>
                  <a:pt x="8353" y="1936"/>
                  <a:pt x="8495" y="1936"/>
                </a:cubicBezTo>
                <a:close/>
                <a:moveTo>
                  <a:pt x="1997" y="2745"/>
                </a:moveTo>
                <a:lnTo>
                  <a:pt x="2975" y="4810"/>
                </a:lnTo>
                <a:lnTo>
                  <a:pt x="832" y="4810"/>
                </a:lnTo>
                <a:lnTo>
                  <a:pt x="1811" y="2745"/>
                </a:lnTo>
                <a:cubicBezTo>
                  <a:pt x="1842" y="2751"/>
                  <a:pt x="1873" y="2753"/>
                  <a:pt x="1904" y="2753"/>
                </a:cubicBezTo>
                <a:cubicBezTo>
                  <a:pt x="1935" y="2753"/>
                  <a:pt x="1966" y="2751"/>
                  <a:pt x="1997" y="2745"/>
                </a:cubicBezTo>
                <a:close/>
                <a:moveTo>
                  <a:pt x="8587" y="2745"/>
                </a:moveTo>
                <a:lnTo>
                  <a:pt x="9566" y="4810"/>
                </a:lnTo>
                <a:lnTo>
                  <a:pt x="7423" y="4810"/>
                </a:lnTo>
                <a:lnTo>
                  <a:pt x="8402" y="2745"/>
                </a:lnTo>
                <a:cubicBezTo>
                  <a:pt x="8433" y="2751"/>
                  <a:pt x="8464" y="2753"/>
                  <a:pt x="8495" y="2753"/>
                </a:cubicBezTo>
                <a:cubicBezTo>
                  <a:pt x="8526" y="2753"/>
                  <a:pt x="8557" y="2751"/>
                  <a:pt x="8587" y="2745"/>
                </a:cubicBezTo>
                <a:close/>
                <a:moveTo>
                  <a:pt x="3398" y="5114"/>
                </a:moveTo>
                <a:cubicBezTo>
                  <a:pt x="3455" y="5116"/>
                  <a:pt x="3502" y="5161"/>
                  <a:pt x="3502" y="5218"/>
                </a:cubicBezTo>
                <a:lnTo>
                  <a:pt x="3502" y="5318"/>
                </a:lnTo>
                <a:cubicBezTo>
                  <a:pt x="3502" y="5375"/>
                  <a:pt x="3455" y="5421"/>
                  <a:pt x="3398" y="5423"/>
                </a:cubicBezTo>
                <a:lnTo>
                  <a:pt x="410" y="5423"/>
                </a:lnTo>
                <a:cubicBezTo>
                  <a:pt x="352" y="5421"/>
                  <a:pt x="306" y="5375"/>
                  <a:pt x="306" y="5318"/>
                </a:cubicBezTo>
                <a:lnTo>
                  <a:pt x="306" y="5218"/>
                </a:lnTo>
                <a:cubicBezTo>
                  <a:pt x="306" y="5161"/>
                  <a:pt x="352" y="5116"/>
                  <a:pt x="410" y="5114"/>
                </a:cubicBezTo>
                <a:close/>
                <a:moveTo>
                  <a:pt x="9989" y="5114"/>
                </a:moveTo>
                <a:cubicBezTo>
                  <a:pt x="10047" y="5116"/>
                  <a:pt x="10092" y="5161"/>
                  <a:pt x="10094" y="5218"/>
                </a:cubicBezTo>
                <a:lnTo>
                  <a:pt x="10094" y="5318"/>
                </a:lnTo>
                <a:cubicBezTo>
                  <a:pt x="10092" y="5375"/>
                  <a:pt x="10047" y="5421"/>
                  <a:pt x="9989" y="5423"/>
                </a:cubicBezTo>
                <a:lnTo>
                  <a:pt x="7000" y="5423"/>
                </a:lnTo>
                <a:cubicBezTo>
                  <a:pt x="6944" y="5421"/>
                  <a:pt x="6898" y="5375"/>
                  <a:pt x="6897" y="5318"/>
                </a:cubicBezTo>
                <a:lnTo>
                  <a:pt x="6897" y="5218"/>
                </a:lnTo>
                <a:cubicBezTo>
                  <a:pt x="6897" y="5161"/>
                  <a:pt x="6944" y="5116"/>
                  <a:pt x="7000" y="5114"/>
                </a:cubicBezTo>
                <a:close/>
                <a:moveTo>
                  <a:pt x="9675" y="5727"/>
                </a:moveTo>
                <a:cubicBezTo>
                  <a:pt x="9528" y="6222"/>
                  <a:pt x="9073" y="6561"/>
                  <a:pt x="8557" y="6563"/>
                </a:cubicBezTo>
                <a:cubicBezTo>
                  <a:pt x="8040" y="6561"/>
                  <a:pt x="7585" y="6222"/>
                  <a:pt x="7438" y="5727"/>
                </a:cubicBezTo>
                <a:close/>
                <a:moveTo>
                  <a:pt x="2962" y="5727"/>
                </a:moveTo>
                <a:cubicBezTo>
                  <a:pt x="2814" y="6222"/>
                  <a:pt x="2359" y="6561"/>
                  <a:pt x="1842" y="6563"/>
                </a:cubicBezTo>
                <a:lnTo>
                  <a:pt x="1842" y="6564"/>
                </a:lnTo>
                <a:cubicBezTo>
                  <a:pt x="1325" y="6563"/>
                  <a:pt x="871" y="6222"/>
                  <a:pt x="723" y="5727"/>
                </a:cubicBezTo>
                <a:close/>
                <a:moveTo>
                  <a:pt x="6342" y="8275"/>
                </a:moveTo>
                <a:cubicBezTo>
                  <a:pt x="6399" y="8276"/>
                  <a:pt x="6446" y="8322"/>
                  <a:pt x="6446" y="8379"/>
                </a:cubicBezTo>
                <a:lnTo>
                  <a:pt x="6446" y="8583"/>
                </a:lnTo>
                <a:lnTo>
                  <a:pt x="3934" y="8583"/>
                </a:lnTo>
                <a:lnTo>
                  <a:pt x="3934" y="8379"/>
                </a:lnTo>
                <a:cubicBezTo>
                  <a:pt x="3934" y="8322"/>
                  <a:pt x="3980" y="8275"/>
                  <a:pt x="4038" y="8275"/>
                </a:cubicBezTo>
                <a:close/>
                <a:moveTo>
                  <a:pt x="5097" y="0"/>
                </a:moveTo>
                <a:cubicBezTo>
                  <a:pt x="4899" y="0"/>
                  <a:pt x="4739" y="161"/>
                  <a:pt x="4739" y="358"/>
                </a:cubicBezTo>
                <a:lnTo>
                  <a:pt x="4739" y="843"/>
                </a:lnTo>
                <a:cubicBezTo>
                  <a:pt x="4540" y="994"/>
                  <a:pt x="4429" y="1232"/>
                  <a:pt x="4444" y="1481"/>
                </a:cubicBezTo>
                <a:lnTo>
                  <a:pt x="2958" y="1888"/>
                </a:lnTo>
                <a:cubicBezTo>
                  <a:pt x="2784" y="1936"/>
                  <a:pt x="2607" y="1971"/>
                  <a:pt x="2429" y="1994"/>
                </a:cubicBezTo>
                <a:cubicBezTo>
                  <a:pt x="2342" y="1764"/>
                  <a:pt x="2126" y="1631"/>
                  <a:pt x="1903" y="1631"/>
                </a:cubicBezTo>
                <a:cubicBezTo>
                  <a:pt x="1793" y="1631"/>
                  <a:pt x="1682" y="1663"/>
                  <a:pt x="1583" y="1731"/>
                </a:cubicBezTo>
                <a:cubicBezTo>
                  <a:pt x="1285" y="1940"/>
                  <a:pt x="1260" y="2374"/>
                  <a:pt x="1535" y="2615"/>
                </a:cubicBezTo>
                <a:lnTo>
                  <a:pt x="496" y="4810"/>
                </a:lnTo>
                <a:lnTo>
                  <a:pt x="410" y="4810"/>
                </a:lnTo>
                <a:cubicBezTo>
                  <a:pt x="184" y="4810"/>
                  <a:pt x="2" y="4992"/>
                  <a:pt x="0" y="5218"/>
                </a:cubicBezTo>
                <a:lnTo>
                  <a:pt x="0" y="5318"/>
                </a:lnTo>
                <a:cubicBezTo>
                  <a:pt x="2" y="5542"/>
                  <a:pt x="184" y="5725"/>
                  <a:pt x="410" y="5725"/>
                </a:cubicBezTo>
                <a:cubicBezTo>
                  <a:pt x="562" y="6395"/>
                  <a:pt x="1157" y="6868"/>
                  <a:pt x="1842" y="6868"/>
                </a:cubicBezTo>
                <a:cubicBezTo>
                  <a:pt x="2528" y="6868"/>
                  <a:pt x="3122" y="6395"/>
                  <a:pt x="3276" y="5725"/>
                </a:cubicBezTo>
                <a:lnTo>
                  <a:pt x="3398" y="5725"/>
                </a:lnTo>
                <a:cubicBezTo>
                  <a:pt x="3624" y="5725"/>
                  <a:pt x="3806" y="5544"/>
                  <a:pt x="3807" y="5318"/>
                </a:cubicBezTo>
                <a:lnTo>
                  <a:pt x="3807" y="5218"/>
                </a:lnTo>
                <a:cubicBezTo>
                  <a:pt x="3806" y="4992"/>
                  <a:pt x="3624" y="4810"/>
                  <a:pt x="3398" y="4810"/>
                </a:cubicBezTo>
                <a:lnTo>
                  <a:pt x="3312" y="4810"/>
                </a:lnTo>
                <a:lnTo>
                  <a:pt x="2273" y="2615"/>
                </a:lnTo>
                <a:cubicBezTo>
                  <a:pt x="2367" y="2532"/>
                  <a:pt x="2430" y="2421"/>
                  <a:pt x="2454" y="2298"/>
                </a:cubicBezTo>
                <a:cubicBezTo>
                  <a:pt x="2651" y="2273"/>
                  <a:pt x="2846" y="2234"/>
                  <a:pt x="3039" y="2182"/>
                </a:cubicBezTo>
                <a:lnTo>
                  <a:pt x="4522" y="1775"/>
                </a:lnTo>
                <a:cubicBezTo>
                  <a:pt x="4573" y="1876"/>
                  <a:pt x="4647" y="1963"/>
                  <a:pt x="4738" y="2033"/>
                </a:cubicBezTo>
                <a:lnTo>
                  <a:pt x="4738" y="7970"/>
                </a:lnTo>
                <a:lnTo>
                  <a:pt x="4036" y="7970"/>
                </a:lnTo>
                <a:cubicBezTo>
                  <a:pt x="3810" y="7970"/>
                  <a:pt x="3628" y="8153"/>
                  <a:pt x="3627" y="8379"/>
                </a:cubicBezTo>
                <a:lnTo>
                  <a:pt x="3627" y="8589"/>
                </a:lnTo>
                <a:cubicBezTo>
                  <a:pt x="3433" y="8624"/>
                  <a:pt x="3292" y="8793"/>
                  <a:pt x="3290" y="8991"/>
                </a:cubicBezTo>
                <a:lnTo>
                  <a:pt x="3290" y="9091"/>
                </a:lnTo>
                <a:cubicBezTo>
                  <a:pt x="3292" y="9316"/>
                  <a:pt x="3473" y="9499"/>
                  <a:pt x="3700" y="9499"/>
                </a:cubicBezTo>
                <a:lnTo>
                  <a:pt x="4833" y="9499"/>
                </a:lnTo>
                <a:cubicBezTo>
                  <a:pt x="4917" y="9499"/>
                  <a:pt x="4985" y="9430"/>
                  <a:pt x="4985" y="9347"/>
                </a:cubicBezTo>
                <a:cubicBezTo>
                  <a:pt x="4985" y="9262"/>
                  <a:pt x="4917" y="9194"/>
                  <a:pt x="4833" y="9194"/>
                </a:cubicBezTo>
                <a:lnTo>
                  <a:pt x="3700" y="9194"/>
                </a:lnTo>
                <a:cubicBezTo>
                  <a:pt x="3642" y="9193"/>
                  <a:pt x="3596" y="9147"/>
                  <a:pt x="3596" y="9091"/>
                </a:cubicBezTo>
                <a:lnTo>
                  <a:pt x="3596" y="8991"/>
                </a:lnTo>
                <a:cubicBezTo>
                  <a:pt x="3596" y="8933"/>
                  <a:pt x="3642" y="8888"/>
                  <a:pt x="3700" y="8886"/>
                </a:cubicBezTo>
                <a:lnTo>
                  <a:pt x="6688" y="8886"/>
                </a:lnTo>
                <a:cubicBezTo>
                  <a:pt x="6745" y="8888"/>
                  <a:pt x="6792" y="8933"/>
                  <a:pt x="6792" y="8991"/>
                </a:cubicBezTo>
                <a:lnTo>
                  <a:pt x="6792" y="9091"/>
                </a:lnTo>
                <a:cubicBezTo>
                  <a:pt x="6792" y="9147"/>
                  <a:pt x="6745" y="9193"/>
                  <a:pt x="6688" y="9194"/>
                </a:cubicBezTo>
                <a:lnTo>
                  <a:pt x="5544" y="9194"/>
                </a:lnTo>
                <a:cubicBezTo>
                  <a:pt x="5460" y="9194"/>
                  <a:pt x="5392" y="9262"/>
                  <a:pt x="5392" y="9347"/>
                </a:cubicBezTo>
                <a:cubicBezTo>
                  <a:pt x="5392" y="9430"/>
                  <a:pt x="5460" y="9499"/>
                  <a:pt x="5544" y="9499"/>
                </a:cubicBezTo>
                <a:lnTo>
                  <a:pt x="6688" y="9499"/>
                </a:lnTo>
                <a:cubicBezTo>
                  <a:pt x="6914" y="9499"/>
                  <a:pt x="7096" y="9316"/>
                  <a:pt x="7097" y="9091"/>
                </a:cubicBezTo>
                <a:lnTo>
                  <a:pt x="7097" y="8991"/>
                </a:lnTo>
                <a:cubicBezTo>
                  <a:pt x="7097" y="8789"/>
                  <a:pt x="6949" y="8617"/>
                  <a:pt x="6750" y="8587"/>
                </a:cubicBezTo>
                <a:lnTo>
                  <a:pt x="6750" y="8379"/>
                </a:lnTo>
                <a:cubicBezTo>
                  <a:pt x="6750" y="8153"/>
                  <a:pt x="6567" y="7970"/>
                  <a:pt x="6341" y="7970"/>
                </a:cubicBezTo>
                <a:lnTo>
                  <a:pt x="5639" y="7970"/>
                </a:lnTo>
                <a:lnTo>
                  <a:pt x="5639" y="5623"/>
                </a:lnTo>
                <a:cubicBezTo>
                  <a:pt x="5637" y="5541"/>
                  <a:pt x="5569" y="5476"/>
                  <a:pt x="5487" y="5476"/>
                </a:cubicBezTo>
                <a:cubicBezTo>
                  <a:pt x="5405" y="5476"/>
                  <a:pt x="5338" y="5541"/>
                  <a:pt x="5335" y="5623"/>
                </a:cubicBezTo>
                <a:lnTo>
                  <a:pt x="5335" y="7971"/>
                </a:lnTo>
                <a:lnTo>
                  <a:pt x="5042" y="7971"/>
                </a:lnTo>
                <a:lnTo>
                  <a:pt x="5042" y="2170"/>
                </a:lnTo>
                <a:cubicBezTo>
                  <a:pt x="5090" y="2180"/>
                  <a:pt x="5139" y="2184"/>
                  <a:pt x="5188" y="2184"/>
                </a:cubicBezTo>
                <a:cubicBezTo>
                  <a:pt x="5238" y="2184"/>
                  <a:pt x="5287" y="2180"/>
                  <a:pt x="5335" y="2170"/>
                </a:cubicBezTo>
                <a:lnTo>
                  <a:pt x="5335" y="4912"/>
                </a:lnTo>
                <a:cubicBezTo>
                  <a:pt x="5338" y="4996"/>
                  <a:pt x="5405" y="5060"/>
                  <a:pt x="5487" y="5060"/>
                </a:cubicBezTo>
                <a:cubicBezTo>
                  <a:pt x="5569" y="5060"/>
                  <a:pt x="5637" y="4996"/>
                  <a:pt x="5639" y="4912"/>
                </a:cubicBezTo>
                <a:lnTo>
                  <a:pt x="5639" y="2033"/>
                </a:lnTo>
                <a:cubicBezTo>
                  <a:pt x="5731" y="1963"/>
                  <a:pt x="5806" y="1873"/>
                  <a:pt x="5857" y="1769"/>
                </a:cubicBezTo>
                <a:lnTo>
                  <a:pt x="7360" y="2181"/>
                </a:lnTo>
                <a:cubicBezTo>
                  <a:pt x="7551" y="2234"/>
                  <a:pt x="7746" y="2273"/>
                  <a:pt x="7944" y="2298"/>
                </a:cubicBezTo>
                <a:cubicBezTo>
                  <a:pt x="7967" y="2421"/>
                  <a:pt x="8032" y="2532"/>
                  <a:pt x="8126" y="2615"/>
                </a:cubicBezTo>
                <a:lnTo>
                  <a:pt x="7085" y="4810"/>
                </a:lnTo>
                <a:lnTo>
                  <a:pt x="6999" y="4810"/>
                </a:lnTo>
                <a:cubicBezTo>
                  <a:pt x="6774" y="4810"/>
                  <a:pt x="6591" y="4992"/>
                  <a:pt x="6591" y="5218"/>
                </a:cubicBezTo>
                <a:lnTo>
                  <a:pt x="6591" y="5318"/>
                </a:lnTo>
                <a:cubicBezTo>
                  <a:pt x="6591" y="5544"/>
                  <a:pt x="6774" y="5725"/>
                  <a:pt x="6999" y="5727"/>
                </a:cubicBezTo>
                <a:lnTo>
                  <a:pt x="7122" y="5727"/>
                </a:lnTo>
                <a:cubicBezTo>
                  <a:pt x="7275" y="6395"/>
                  <a:pt x="7870" y="6868"/>
                  <a:pt x="8555" y="6868"/>
                </a:cubicBezTo>
                <a:cubicBezTo>
                  <a:pt x="9240" y="6868"/>
                  <a:pt x="9835" y="6395"/>
                  <a:pt x="9989" y="5727"/>
                </a:cubicBezTo>
                <a:cubicBezTo>
                  <a:pt x="10214" y="5725"/>
                  <a:pt x="10397" y="5542"/>
                  <a:pt x="10397" y="5318"/>
                </a:cubicBezTo>
                <a:lnTo>
                  <a:pt x="10397" y="5218"/>
                </a:lnTo>
                <a:cubicBezTo>
                  <a:pt x="10397" y="4993"/>
                  <a:pt x="10215" y="4810"/>
                  <a:pt x="9989" y="4810"/>
                </a:cubicBezTo>
                <a:lnTo>
                  <a:pt x="9904" y="4810"/>
                </a:lnTo>
                <a:lnTo>
                  <a:pt x="8863" y="2615"/>
                </a:lnTo>
                <a:cubicBezTo>
                  <a:pt x="9138" y="2374"/>
                  <a:pt x="9114" y="1940"/>
                  <a:pt x="8815" y="1731"/>
                </a:cubicBezTo>
                <a:cubicBezTo>
                  <a:pt x="8716" y="1663"/>
                  <a:pt x="8606" y="1632"/>
                  <a:pt x="8497" y="1632"/>
                </a:cubicBezTo>
                <a:cubicBezTo>
                  <a:pt x="8273" y="1632"/>
                  <a:pt x="8058" y="1765"/>
                  <a:pt x="7971" y="1994"/>
                </a:cubicBezTo>
                <a:cubicBezTo>
                  <a:pt x="7792" y="1971"/>
                  <a:pt x="7616" y="1936"/>
                  <a:pt x="7442" y="1888"/>
                </a:cubicBezTo>
                <a:lnTo>
                  <a:pt x="5936" y="1476"/>
                </a:lnTo>
                <a:cubicBezTo>
                  <a:pt x="5948" y="1228"/>
                  <a:pt x="5837" y="992"/>
                  <a:pt x="5641" y="843"/>
                </a:cubicBezTo>
                <a:lnTo>
                  <a:pt x="5641" y="358"/>
                </a:lnTo>
                <a:cubicBezTo>
                  <a:pt x="5641" y="161"/>
                  <a:pt x="5479" y="0"/>
                  <a:pt x="52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57"/>
          <p:cNvGrpSpPr/>
          <p:nvPr/>
        </p:nvGrpSpPr>
        <p:grpSpPr>
          <a:xfrm>
            <a:off x="4384639" y="1562851"/>
            <a:ext cx="403166" cy="443976"/>
            <a:chOff x="2994525" y="238125"/>
            <a:chExt cx="245250" cy="270075"/>
          </a:xfrm>
        </p:grpSpPr>
        <p:sp>
          <p:nvSpPr>
            <p:cNvPr id="767" name="Google Shape;767;p57"/>
            <p:cNvSpPr/>
            <p:nvPr/>
          </p:nvSpPr>
          <p:spPr>
            <a:xfrm>
              <a:off x="3069425" y="302250"/>
              <a:ext cx="95475" cy="124075"/>
            </a:xfrm>
            <a:custGeom>
              <a:avLst/>
              <a:gdLst/>
              <a:ahLst/>
              <a:cxnLst/>
              <a:rect l="l" t="t" r="r" b="b"/>
              <a:pathLst>
                <a:path w="3819" h="4963" extrusionOk="0">
                  <a:moveTo>
                    <a:pt x="1909" y="319"/>
                  </a:moveTo>
                  <a:cubicBezTo>
                    <a:pt x="1953" y="319"/>
                    <a:pt x="1998" y="323"/>
                    <a:pt x="2043" y="332"/>
                  </a:cubicBezTo>
                  <a:cubicBezTo>
                    <a:pt x="2359" y="397"/>
                    <a:pt x="2587" y="674"/>
                    <a:pt x="2587" y="997"/>
                  </a:cubicBezTo>
                  <a:lnTo>
                    <a:pt x="2587" y="1172"/>
                  </a:lnTo>
                  <a:cubicBezTo>
                    <a:pt x="2331" y="1088"/>
                    <a:pt x="2223" y="819"/>
                    <a:pt x="2218" y="806"/>
                  </a:cubicBezTo>
                  <a:cubicBezTo>
                    <a:pt x="2192" y="739"/>
                    <a:pt x="2131" y="704"/>
                    <a:pt x="2070" y="704"/>
                  </a:cubicBezTo>
                  <a:cubicBezTo>
                    <a:pt x="2015" y="704"/>
                    <a:pt x="1961" y="731"/>
                    <a:pt x="1931" y="787"/>
                  </a:cubicBezTo>
                  <a:cubicBezTo>
                    <a:pt x="1928" y="791"/>
                    <a:pt x="1740" y="1129"/>
                    <a:pt x="1231" y="1188"/>
                  </a:cubicBezTo>
                  <a:lnTo>
                    <a:pt x="1231" y="996"/>
                  </a:lnTo>
                  <a:cubicBezTo>
                    <a:pt x="1231" y="905"/>
                    <a:pt x="1249" y="815"/>
                    <a:pt x="1285" y="732"/>
                  </a:cubicBezTo>
                  <a:lnTo>
                    <a:pt x="1285" y="733"/>
                  </a:lnTo>
                  <a:cubicBezTo>
                    <a:pt x="1392" y="478"/>
                    <a:pt x="1641" y="319"/>
                    <a:pt x="1909" y="319"/>
                  </a:cubicBezTo>
                  <a:close/>
                  <a:moveTo>
                    <a:pt x="2048" y="1141"/>
                  </a:moveTo>
                  <a:cubicBezTo>
                    <a:pt x="2152" y="1284"/>
                    <a:pt x="2325" y="1448"/>
                    <a:pt x="2587" y="1499"/>
                  </a:cubicBezTo>
                  <a:lnTo>
                    <a:pt x="2587" y="1716"/>
                  </a:lnTo>
                  <a:cubicBezTo>
                    <a:pt x="2587" y="2078"/>
                    <a:pt x="2300" y="2377"/>
                    <a:pt x="1938" y="2393"/>
                  </a:cubicBezTo>
                  <a:lnTo>
                    <a:pt x="1881" y="2393"/>
                  </a:lnTo>
                  <a:cubicBezTo>
                    <a:pt x="1518" y="2377"/>
                    <a:pt x="1231" y="2079"/>
                    <a:pt x="1231" y="1716"/>
                  </a:cubicBezTo>
                  <a:lnTo>
                    <a:pt x="1231" y="1507"/>
                  </a:lnTo>
                  <a:cubicBezTo>
                    <a:pt x="1638" y="1469"/>
                    <a:pt x="1899" y="1289"/>
                    <a:pt x="2048" y="1141"/>
                  </a:cubicBezTo>
                  <a:close/>
                  <a:moveTo>
                    <a:pt x="1930" y="2711"/>
                  </a:moveTo>
                  <a:cubicBezTo>
                    <a:pt x="1946" y="2711"/>
                    <a:pt x="1962" y="2712"/>
                    <a:pt x="1978" y="2712"/>
                  </a:cubicBezTo>
                  <a:lnTo>
                    <a:pt x="1989" y="2712"/>
                  </a:lnTo>
                  <a:cubicBezTo>
                    <a:pt x="2013" y="2715"/>
                    <a:pt x="2036" y="2716"/>
                    <a:pt x="2060" y="2719"/>
                  </a:cubicBezTo>
                  <a:lnTo>
                    <a:pt x="2097" y="2724"/>
                  </a:lnTo>
                  <a:lnTo>
                    <a:pt x="2012" y="2887"/>
                  </a:lnTo>
                  <a:lnTo>
                    <a:pt x="1805" y="2887"/>
                  </a:lnTo>
                  <a:lnTo>
                    <a:pt x="1721" y="2724"/>
                  </a:lnTo>
                  <a:cubicBezTo>
                    <a:pt x="1733" y="2723"/>
                    <a:pt x="1745" y="2720"/>
                    <a:pt x="1757" y="2719"/>
                  </a:cubicBezTo>
                  <a:cubicBezTo>
                    <a:pt x="1780" y="2716"/>
                    <a:pt x="1805" y="2715"/>
                    <a:pt x="1829" y="2712"/>
                  </a:cubicBezTo>
                  <a:lnTo>
                    <a:pt x="1840" y="2712"/>
                  </a:lnTo>
                  <a:cubicBezTo>
                    <a:pt x="1856" y="2712"/>
                    <a:pt x="1870" y="2711"/>
                    <a:pt x="1887" y="2711"/>
                  </a:cubicBezTo>
                  <a:close/>
                  <a:moveTo>
                    <a:pt x="1984" y="3205"/>
                  </a:moveTo>
                  <a:lnTo>
                    <a:pt x="2168" y="4003"/>
                  </a:lnTo>
                  <a:lnTo>
                    <a:pt x="1910" y="4240"/>
                  </a:lnTo>
                  <a:lnTo>
                    <a:pt x="1651" y="4003"/>
                  </a:lnTo>
                  <a:lnTo>
                    <a:pt x="1834" y="3205"/>
                  </a:lnTo>
                  <a:close/>
                  <a:moveTo>
                    <a:pt x="2414" y="2799"/>
                  </a:moveTo>
                  <a:cubicBezTo>
                    <a:pt x="2640" y="2879"/>
                    <a:pt x="2848" y="3005"/>
                    <a:pt x="3021" y="3170"/>
                  </a:cubicBezTo>
                  <a:cubicBezTo>
                    <a:pt x="3330" y="3463"/>
                    <a:pt x="3501" y="3844"/>
                    <a:pt x="3501" y="4242"/>
                  </a:cubicBezTo>
                  <a:lnTo>
                    <a:pt x="3501" y="4646"/>
                  </a:lnTo>
                  <a:lnTo>
                    <a:pt x="317" y="4646"/>
                  </a:lnTo>
                  <a:lnTo>
                    <a:pt x="317" y="4242"/>
                  </a:lnTo>
                  <a:cubicBezTo>
                    <a:pt x="317" y="3844"/>
                    <a:pt x="488" y="3463"/>
                    <a:pt x="796" y="3170"/>
                  </a:cubicBezTo>
                  <a:cubicBezTo>
                    <a:pt x="970" y="3005"/>
                    <a:pt x="1177" y="2879"/>
                    <a:pt x="1403" y="2799"/>
                  </a:cubicBezTo>
                  <a:lnTo>
                    <a:pt x="1541" y="3066"/>
                  </a:lnTo>
                  <a:lnTo>
                    <a:pt x="1321" y="4020"/>
                  </a:lnTo>
                  <a:cubicBezTo>
                    <a:pt x="1308" y="4076"/>
                    <a:pt x="1325" y="4135"/>
                    <a:pt x="1368" y="4172"/>
                  </a:cubicBezTo>
                  <a:lnTo>
                    <a:pt x="1802" y="4570"/>
                  </a:lnTo>
                  <a:cubicBezTo>
                    <a:pt x="1832" y="4598"/>
                    <a:pt x="1870" y="4612"/>
                    <a:pt x="1909" y="4612"/>
                  </a:cubicBezTo>
                  <a:cubicBezTo>
                    <a:pt x="1947" y="4612"/>
                    <a:pt x="1986" y="4598"/>
                    <a:pt x="2016" y="4570"/>
                  </a:cubicBezTo>
                  <a:lnTo>
                    <a:pt x="2449" y="4172"/>
                  </a:lnTo>
                  <a:cubicBezTo>
                    <a:pt x="2492" y="4135"/>
                    <a:pt x="2510" y="4076"/>
                    <a:pt x="2496" y="4020"/>
                  </a:cubicBezTo>
                  <a:lnTo>
                    <a:pt x="2277" y="3066"/>
                  </a:lnTo>
                  <a:lnTo>
                    <a:pt x="2414" y="2799"/>
                  </a:lnTo>
                  <a:close/>
                  <a:moveTo>
                    <a:pt x="1910" y="1"/>
                  </a:moveTo>
                  <a:cubicBezTo>
                    <a:pt x="1359" y="1"/>
                    <a:pt x="913" y="446"/>
                    <a:pt x="913" y="996"/>
                  </a:cubicBezTo>
                  <a:lnTo>
                    <a:pt x="913" y="1716"/>
                  </a:lnTo>
                  <a:cubicBezTo>
                    <a:pt x="913" y="2023"/>
                    <a:pt x="1056" y="2312"/>
                    <a:pt x="1298" y="2499"/>
                  </a:cubicBezTo>
                  <a:cubicBezTo>
                    <a:pt x="553" y="2759"/>
                    <a:pt x="1" y="3456"/>
                    <a:pt x="1" y="4242"/>
                  </a:cubicBezTo>
                  <a:lnTo>
                    <a:pt x="1" y="4805"/>
                  </a:lnTo>
                  <a:cubicBezTo>
                    <a:pt x="1" y="4893"/>
                    <a:pt x="72" y="4963"/>
                    <a:pt x="160" y="4963"/>
                  </a:cubicBezTo>
                  <a:lnTo>
                    <a:pt x="3659" y="4963"/>
                  </a:lnTo>
                  <a:cubicBezTo>
                    <a:pt x="3747" y="4963"/>
                    <a:pt x="3818" y="4893"/>
                    <a:pt x="3818" y="4805"/>
                  </a:cubicBezTo>
                  <a:lnTo>
                    <a:pt x="3818" y="4242"/>
                  </a:lnTo>
                  <a:cubicBezTo>
                    <a:pt x="3817" y="3456"/>
                    <a:pt x="3265" y="2759"/>
                    <a:pt x="2521" y="2499"/>
                  </a:cubicBezTo>
                  <a:cubicBezTo>
                    <a:pt x="2762" y="2312"/>
                    <a:pt x="2904" y="2023"/>
                    <a:pt x="2904" y="1716"/>
                  </a:cubicBezTo>
                  <a:lnTo>
                    <a:pt x="2904" y="996"/>
                  </a:lnTo>
                  <a:cubicBezTo>
                    <a:pt x="2904" y="446"/>
                    <a:pt x="2459" y="1"/>
                    <a:pt x="1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7"/>
            <p:cNvSpPr/>
            <p:nvPr/>
          </p:nvSpPr>
          <p:spPr>
            <a:xfrm>
              <a:off x="3022075" y="263900"/>
              <a:ext cx="194075" cy="116525"/>
            </a:xfrm>
            <a:custGeom>
              <a:avLst/>
              <a:gdLst/>
              <a:ahLst/>
              <a:cxnLst/>
              <a:rect l="l" t="t" r="r" b="b"/>
              <a:pathLst>
                <a:path w="7763" h="4661" extrusionOk="0">
                  <a:moveTo>
                    <a:pt x="3803" y="1"/>
                  </a:moveTo>
                  <a:cubicBezTo>
                    <a:pt x="3775" y="1"/>
                    <a:pt x="3746" y="8"/>
                    <a:pt x="3721" y="23"/>
                  </a:cubicBezTo>
                  <a:cubicBezTo>
                    <a:pt x="3701" y="35"/>
                    <a:pt x="1725" y="1213"/>
                    <a:pt x="234" y="1213"/>
                  </a:cubicBezTo>
                  <a:cubicBezTo>
                    <a:pt x="155" y="1213"/>
                    <a:pt x="88" y="1270"/>
                    <a:pt x="76" y="1348"/>
                  </a:cubicBezTo>
                  <a:cubicBezTo>
                    <a:pt x="73" y="1366"/>
                    <a:pt x="1" y="1838"/>
                    <a:pt x="2" y="2546"/>
                  </a:cubicBezTo>
                  <a:cubicBezTo>
                    <a:pt x="2" y="2633"/>
                    <a:pt x="73" y="2705"/>
                    <a:pt x="161" y="2705"/>
                  </a:cubicBezTo>
                  <a:cubicBezTo>
                    <a:pt x="248" y="2705"/>
                    <a:pt x="318" y="2633"/>
                    <a:pt x="318" y="2546"/>
                  </a:cubicBezTo>
                  <a:cubicBezTo>
                    <a:pt x="317" y="2205"/>
                    <a:pt x="336" y="1866"/>
                    <a:pt x="372" y="1528"/>
                  </a:cubicBezTo>
                  <a:cubicBezTo>
                    <a:pt x="1012" y="1501"/>
                    <a:pt x="1782" y="1294"/>
                    <a:pt x="2663" y="911"/>
                  </a:cubicBezTo>
                  <a:cubicBezTo>
                    <a:pt x="3052" y="743"/>
                    <a:pt x="3433" y="553"/>
                    <a:pt x="3802" y="343"/>
                  </a:cubicBezTo>
                  <a:cubicBezTo>
                    <a:pt x="4172" y="553"/>
                    <a:pt x="4552" y="743"/>
                    <a:pt x="4942" y="911"/>
                  </a:cubicBezTo>
                  <a:cubicBezTo>
                    <a:pt x="5824" y="1294"/>
                    <a:pt x="6594" y="1500"/>
                    <a:pt x="7233" y="1528"/>
                  </a:cubicBezTo>
                  <a:cubicBezTo>
                    <a:pt x="7278" y="1921"/>
                    <a:pt x="7379" y="3145"/>
                    <a:pt x="7084" y="4468"/>
                  </a:cubicBezTo>
                  <a:cubicBezTo>
                    <a:pt x="7065" y="4553"/>
                    <a:pt x="7119" y="4638"/>
                    <a:pt x="7204" y="4656"/>
                  </a:cubicBezTo>
                  <a:cubicBezTo>
                    <a:pt x="7216" y="4659"/>
                    <a:pt x="7227" y="4660"/>
                    <a:pt x="7239" y="4660"/>
                  </a:cubicBezTo>
                  <a:cubicBezTo>
                    <a:pt x="7313" y="4660"/>
                    <a:pt x="7378" y="4609"/>
                    <a:pt x="7394" y="4537"/>
                  </a:cubicBezTo>
                  <a:cubicBezTo>
                    <a:pt x="7763" y="2878"/>
                    <a:pt x="7539" y="1410"/>
                    <a:pt x="7530" y="1348"/>
                  </a:cubicBezTo>
                  <a:cubicBezTo>
                    <a:pt x="7518" y="1270"/>
                    <a:pt x="7450" y="1213"/>
                    <a:pt x="7372" y="1213"/>
                  </a:cubicBezTo>
                  <a:cubicBezTo>
                    <a:pt x="5882" y="1213"/>
                    <a:pt x="3904" y="35"/>
                    <a:pt x="3884" y="23"/>
                  </a:cubicBezTo>
                  <a:cubicBezTo>
                    <a:pt x="3859" y="8"/>
                    <a:pt x="3831" y="1"/>
                    <a:pt x="3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7"/>
            <p:cNvSpPr/>
            <p:nvPr/>
          </p:nvSpPr>
          <p:spPr>
            <a:xfrm>
              <a:off x="3022425" y="338625"/>
              <a:ext cx="181650" cy="142600"/>
            </a:xfrm>
            <a:custGeom>
              <a:avLst/>
              <a:gdLst/>
              <a:ahLst/>
              <a:cxnLst/>
              <a:rect l="l" t="t" r="r" b="b"/>
              <a:pathLst>
                <a:path w="7266" h="5704" extrusionOk="0">
                  <a:moveTo>
                    <a:pt x="165" y="1"/>
                  </a:moveTo>
                  <a:cubicBezTo>
                    <a:pt x="161" y="1"/>
                    <a:pt x="158" y="1"/>
                    <a:pt x="155" y="1"/>
                  </a:cubicBezTo>
                  <a:cubicBezTo>
                    <a:pt x="67" y="8"/>
                    <a:pt x="0" y="84"/>
                    <a:pt x="7" y="172"/>
                  </a:cubicBezTo>
                  <a:cubicBezTo>
                    <a:pt x="81" y="1350"/>
                    <a:pt x="353" y="2385"/>
                    <a:pt x="815" y="3249"/>
                  </a:cubicBezTo>
                  <a:cubicBezTo>
                    <a:pt x="1453" y="4439"/>
                    <a:pt x="2435" y="5263"/>
                    <a:pt x="3738" y="5696"/>
                  </a:cubicBezTo>
                  <a:cubicBezTo>
                    <a:pt x="3755" y="5701"/>
                    <a:pt x="3771" y="5704"/>
                    <a:pt x="3788" y="5704"/>
                  </a:cubicBezTo>
                  <a:cubicBezTo>
                    <a:pt x="3805" y="5704"/>
                    <a:pt x="3822" y="5701"/>
                    <a:pt x="3839" y="5696"/>
                  </a:cubicBezTo>
                  <a:cubicBezTo>
                    <a:pt x="4683" y="5415"/>
                    <a:pt x="5401" y="4966"/>
                    <a:pt x="5970" y="4360"/>
                  </a:cubicBezTo>
                  <a:cubicBezTo>
                    <a:pt x="6540" y="3753"/>
                    <a:pt x="6968" y="2985"/>
                    <a:pt x="7241" y="2078"/>
                  </a:cubicBezTo>
                  <a:cubicBezTo>
                    <a:pt x="7265" y="1995"/>
                    <a:pt x="7218" y="1907"/>
                    <a:pt x="7135" y="1881"/>
                  </a:cubicBezTo>
                  <a:cubicBezTo>
                    <a:pt x="7119" y="1877"/>
                    <a:pt x="7104" y="1875"/>
                    <a:pt x="7088" y="1875"/>
                  </a:cubicBezTo>
                  <a:cubicBezTo>
                    <a:pt x="7021" y="1875"/>
                    <a:pt x="6958" y="1918"/>
                    <a:pt x="6937" y="1986"/>
                  </a:cubicBezTo>
                  <a:cubicBezTo>
                    <a:pt x="6678" y="2847"/>
                    <a:pt x="6276" y="3571"/>
                    <a:pt x="5740" y="4142"/>
                  </a:cubicBezTo>
                  <a:cubicBezTo>
                    <a:pt x="5218" y="4698"/>
                    <a:pt x="4562" y="5112"/>
                    <a:pt x="3790" y="5377"/>
                  </a:cubicBezTo>
                  <a:cubicBezTo>
                    <a:pt x="2590" y="4967"/>
                    <a:pt x="1684" y="4200"/>
                    <a:pt x="1095" y="3100"/>
                  </a:cubicBezTo>
                  <a:cubicBezTo>
                    <a:pt x="654" y="2276"/>
                    <a:pt x="395" y="1285"/>
                    <a:pt x="323" y="153"/>
                  </a:cubicBezTo>
                  <a:cubicBezTo>
                    <a:pt x="319" y="67"/>
                    <a:pt x="249" y="1"/>
                    <a:pt x="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7"/>
            <p:cNvSpPr/>
            <p:nvPr/>
          </p:nvSpPr>
          <p:spPr>
            <a:xfrm>
              <a:off x="2994525" y="238125"/>
              <a:ext cx="245250" cy="270075"/>
            </a:xfrm>
            <a:custGeom>
              <a:avLst/>
              <a:gdLst/>
              <a:ahLst/>
              <a:cxnLst/>
              <a:rect l="l" t="t" r="r" b="b"/>
              <a:pathLst>
                <a:path w="9810" h="10803" extrusionOk="0">
                  <a:moveTo>
                    <a:pt x="4904" y="343"/>
                  </a:moveTo>
                  <a:cubicBezTo>
                    <a:pt x="5371" y="608"/>
                    <a:pt x="5853" y="849"/>
                    <a:pt x="6347" y="1063"/>
                  </a:cubicBezTo>
                  <a:cubicBezTo>
                    <a:pt x="7462" y="1547"/>
                    <a:pt x="8432" y="1805"/>
                    <a:pt x="9235" y="1832"/>
                  </a:cubicBezTo>
                  <a:cubicBezTo>
                    <a:pt x="9287" y="2275"/>
                    <a:pt x="9423" y="3780"/>
                    <a:pt x="9080" y="5430"/>
                  </a:cubicBezTo>
                  <a:lnTo>
                    <a:pt x="9080" y="5432"/>
                  </a:lnTo>
                  <a:cubicBezTo>
                    <a:pt x="8840" y="6576"/>
                    <a:pt x="8422" y="7563"/>
                    <a:pt x="7832" y="8366"/>
                  </a:cubicBezTo>
                  <a:cubicBezTo>
                    <a:pt x="7109" y="9352"/>
                    <a:pt x="6124" y="10061"/>
                    <a:pt x="4904" y="10477"/>
                  </a:cubicBezTo>
                  <a:cubicBezTo>
                    <a:pt x="3687" y="10061"/>
                    <a:pt x="2703" y="9353"/>
                    <a:pt x="1980" y="8369"/>
                  </a:cubicBezTo>
                  <a:cubicBezTo>
                    <a:pt x="1391" y="7568"/>
                    <a:pt x="971" y="6583"/>
                    <a:pt x="732" y="5441"/>
                  </a:cubicBezTo>
                  <a:cubicBezTo>
                    <a:pt x="387" y="3789"/>
                    <a:pt x="521" y="2278"/>
                    <a:pt x="575" y="1833"/>
                  </a:cubicBezTo>
                  <a:cubicBezTo>
                    <a:pt x="1377" y="1805"/>
                    <a:pt x="2346" y="1547"/>
                    <a:pt x="3462" y="1063"/>
                  </a:cubicBezTo>
                  <a:cubicBezTo>
                    <a:pt x="3955" y="849"/>
                    <a:pt x="4437" y="608"/>
                    <a:pt x="4904" y="343"/>
                  </a:cubicBezTo>
                  <a:close/>
                  <a:moveTo>
                    <a:pt x="4905" y="1"/>
                  </a:moveTo>
                  <a:cubicBezTo>
                    <a:pt x="4877" y="1"/>
                    <a:pt x="4848" y="8"/>
                    <a:pt x="4823" y="23"/>
                  </a:cubicBezTo>
                  <a:cubicBezTo>
                    <a:pt x="4798" y="38"/>
                    <a:pt x="2313" y="1517"/>
                    <a:pt x="436" y="1517"/>
                  </a:cubicBezTo>
                  <a:cubicBezTo>
                    <a:pt x="357" y="1517"/>
                    <a:pt x="291" y="1575"/>
                    <a:pt x="279" y="1652"/>
                  </a:cubicBezTo>
                  <a:cubicBezTo>
                    <a:pt x="268" y="1726"/>
                    <a:pt x="0" y="3481"/>
                    <a:pt x="420" y="5496"/>
                  </a:cubicBezTo>
                  <a:cubicBezTo>
                    <a:pt x="668" y="6685"/>
                    <a:pt x="1107" y="7713"/>
                    <a:pt x="1722" y="8553"/>
                  </a:cubicBezTo>
                  <a:cubicBezTo>
                    <a:pt x="2495" y="9606"/>
                    <a:pt x="3549" y="10360"/>
                    <a:pt x="4854" y="10795"/>
                  </a:cubicBezTo>
                  <a:cubicBezTo>
                    <a:pt x="4871" y="10800"/>
                    <a:pt x="4887" y="10803"/>
                    <a:pt x="4904" y="10803"/>
                  </a:cubicBezTo>
                  <a:cubicBezTo>
                    <a:pt x="4921" y="10803"/>
                    <a:pt x="4938" y="10800"/>
                    <a:pt x="4955" y="10795"/>
                  </a:cubicBezTo>
                  <a:cubicBezTo>
                    <a:pt x="6261" y="10360"/>
                    <a:pt x="7315" y="9606"/>
                    <a:pt x="8088" y="8553"/>
                  </a:cubicBezTo>
                  <a:cubicBezTo>
                    <a:pt x="8703" y="7713"/>
                    <a:pt x="9142" y="6685"/>
                    <a:pt x="9390" y="5496"/>
                  </a:cubicBezTo>
                  <a:cubicBezTo>
                    <a:pt x="9809" y="3481"/>
                    <a:pt x="9543" y="1724"/>
                    <a:pt x="9531" y="1652"/>
                  </a:cubicBezTo>
                  <a:cubicBezTo>
                    <a:pt x="9519" y="1575"/>
                    <a:pt x="9453" y="1517"/>
                    <a:pt x="9375" y="1517"/>
                  </a:cubicBezTo>
                  <a:cubicBezTo>
                    <a:pt x="7497" y="1517"/>
                    <a:pt x="5012" y="38"/>
                    <a:pt x="4986" y="23"/>
                  </a:cubicBezTo>
                  <a:cubicBezTo>
                    <a:pt x="4961" y="8"/>
                    <a:pt x="4933" y="1"/>
                    <a:pt x="4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57"/>
          <p:cNvGrpSpPr/>
          <p:nvPr/>
        </p:nvGrpSpPr>
        <p:grpSpPr>
          <a:xfrm>
            <a:off x="1690307" y="1580615"/>
            <a:ext cx="484276" cy="408448"/>
            <a:chOff x="5649575" y="260425"/>
            <a:chExt cx="267275" cy="225425"/>
          </a:xfrm>
        </p:grpSpPr>
        <p:sp>
          <p:nvSpPr>
            <p:cNvPr id="772" name="Google Shape;772;p57"/>
            <p:cNvSpPr/>
            <p:nvPr/>
          </p:nvSpPr>
          <p:spPr>
            <a:xfrm>
              <a:off x="5649575" y="260425"/>
              <a:ext cx="267275" cy="225425"/>
            </a:xfrm>
            <a:custGeom>
              <a:avLst/>
              <a:gdLst/>
              <a:ahLst/>
              <a:cxnLst/>
              <a:rect l="l" t="t" r="r" b="b"/>
              <a:pathLst>
                <a:path w="10691" h="9017" extrusionOk="0">
                  <a:moveTo>
                    <a:pt x="4509" y="314"/>
                  </a:moveTo>
                  <a:cubicBezTo>
                    <a:pt x="4645" y="314"/>
                    <a:pt x="4775" y="368"/>
                    <a:pt x="4871" y="464"/>
                  </a:cubicBezTo>
                  <a:lnTo>
                    <a:pt x="5412" y="1005"/>
                  </a:lnTo>
                  <a:lnTo>
                    <a:pt x="4716" y="1005"/>
                  </a:lnTo>
                  <a:cubicBezTo>
                    <a:pt x="4625" y="1005"/>
                    <a:pt x="4537" y="968"/>
                    <a:pt x="4472" y="904"/>
                  </a:cubicBezTo>
                  <a:lnTo>
                    <a:pt x="3883" y="314"/>
                  </a:lnTo>
                  <a:close/>
                  <a:moveTo>
                    <a:pt x="3227" y="313"/>
                  </a:moveTo>
                  <a:cubicBezTo>
                    <a:pt x="3363" y="313"/>
                    <a:pt x="3494" y="367"/>
                    <a:pt x="3589" y="464"/>
                  </a:cubicBezTo>
                  <a:lnTo>
                    <a:pt x="4250" y="1125"/>
                  </a:lnTo>
                  <a:cubicBezTo>
                    <a:pt x="4373" y="1247"/>
                    <a:pt x="4539" y="1317"/>
                    <a:pt x="4711" y="1317"/>
                  </a:cubicBezTo>
                  <a:cubicBezTo>
                    <a:pt x="4713" y="1317"/>
                    <a:pt x="4714" y="1317"/>
                    <a:pt x="4716" y="1317"/>
                  </a:cubicBezTo>
                  <a:lnTo>
                    <a:pt x="5790" y="1317"/>
                  </a:lnTo>
                  <a:cubicBezTo>
                    <a:pt x="5929" y="1317"/>
                    <a:pt x="5999" y="1149"/>
                    <a:pt x="5901" y="1050"/>
                  </a:cubicBezTo>
                  <a:lnTo>
                    <a:pt x="5164" y="314"/>
                  </a:lnTo>
                  <a:lnTo>
                    <a:pt x="5738" y="314"/>
                  </a:lnTo>
                  <a:cubicBezTo>
                    <a:pt x="5739" y="314"/>
                    <a:pt x="5741" y="314"/>
                    <a:pt x="5743" y="314"/>
                  </a:cubicBezTo>
                  <a:cubicBezTo>
                    <a:pt x="5877" y="314"/>
                    <a:pt x="6006" y="368"/>
                    <a:pt x="6100" y="464"/>
                  </a:cubicBezTo>
                  <a:lnTo>
                    <a:pt x="6641" y="1005"/>
                  </a:lnTo>
                  <a:lnTo>
                    <a:pt x="6517" y="1005"/>
                  </a:lnTo>
                  <a:cubicBezTo>
                    <a:pt x="6432" y="1007"/>
                    <a:pt x="6365" y="1076"/>
                    <a:pt x="6365" y="1161"/>
                  </a:cubicBezTo>
                  <a:cubicBezTo>
                    <a:pt x="6365" y="1246"/>
                    <a:pt x="6432" y="1314"/>
                    <a:pt x="6517" y="1317"/>
                  </a:cubicBezTo>
                  <a:lnTo>
                    <a:pt x="10032" y="1317"/>
                  </a:lnTo>
                  <a:cubicBezTo>
                    <a:pt x="10223" y="1318"/>
                    <a:pt x="10378" y="1473"/>
                    <a:pt x="10378" y="1664"/>
                  </a:cubicBezTo>
                  <a:lnTo>
                    <a:pt x="10378" y="8359"/>
                  </a:lnTo>
                  <a:cubicBezTo>
                    <a:pt x="10377" y="8548"/>
                    <a:pt x="10222" y="8703"/>
                    <a:pt x="10032" y="8703"/>
                  </a:cubicBezTo>
                  <a:lnTo>
                    <a:pt x="659" y="8703"/>
                  </a:lnTo>
                  <a:cubicBezTo>
                    <a:pt x="469" y="8703"/>
                    <a:pt x="314" y="8548"/>
                    <a:pt x="314" y="8359"/>
                  </a:cubicBezTo>
                  <a:lnTo>
                    <a:pt x="314" y="659"/>
                  </a:lnTo>
                  <a:cubicBezTo>
                    <a:pt x="314" y="469"/>
                    <a:pt x="469" y="314"/>
                    <a:pt x="659" y="313"/>
                  </a:cubicBezTo>
                  <a:close/>
                  <a:moveTo>
                    <a:pt x="660" y="0"/>
                  </a:moveTo>
                  <a:cubicBezTo>
                    <a:pt x="295" y="0"/>
                    <a:pt x="1" y="295"/>
                    <a:pt x="1" y="659"/>
                  </a:cubicBezTo>
                  <a:lnTo>
                    <a:pt x="1" y="8359"/>
                  </a:lnTo>
                  <a:cubicBezTo>
                    <a:pt x="1" y="8722"/>
                    <a:pt x="295" y="9017"/>
                    <a:pt x="660" y="9017"/>
                  </a:cubicBezTo>
                  <a:lnTo>
                    <a:pt x="10032" y="9017"/>
                  </a:lnTo>
                  <a:cubicBezTo>
                    <a:pt x="10395" y="9017"/>
                    <a:pt x="10690" y="8722"/>
                    <a:pt x="10690" y="8359"/>
                  </a:cubicBezTo>
                  <a:lnTo>
                    <a:pt x="10690" y="1664"/>
                  </a:lnTo>
                  <a:cubicBezTo>
                    <a:pt x="10690" y="1300"/>
                    <a:pt x="10395" y="1005"/>
                    <a:pt x="10032" y="1005"/>
                  </a:cubicBezTo>
                  <a:lnTo>
                    <a:pt x="7084" y="1005"/>
                  </a:lnTo>
                  <a:lnTo>
                    <a:pt x="6322" y="243"/>
                  </a:lnTo>
                  <a:cubicBezTo>
                    <a:pt x="6167" y="87"/>
                    <a:pt x="5957" y="0"/>
                    <a:pt x="5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7"/>
            <p:cNvSpPr/>
            <p:nvPr/>
          </p:nvSpPr>
          <p:spPr>
            <a:xfrm>
              <a:off x="5724825" y="331575"/>
              <a:ext cx="112525" cy="108275"/>
            </a:xfrm>
            <a:custGeom>
              <a:avLst/>
              <a:gdLst/>
              <a:ahLst/>
              <a:cxnLst/>
              <a:rect l="l" t="t" r="r" b="b"/>
              <a:pathLst>
                <a:path w="4501" h="4331" extrusionOk="0">
                  <a:moveTo>
                    <a:pt x="2503" y="1150"/>
                  </a:moveTo>
                  <a:cubicBezTo>
                    <a:pt x="2694" y="1150"/>
                    <a:pt x="2849" y="1305"/>
                    <a:pt x="2849" y="1496"/>
                  </a:cubicBezTo>
                  <a:lnTo>
                    <a:pt x="2849" y="1830"/>
                  </a:lnTo>
                  <a:cubicBezTo>
                    <a:pt x="2849" y="2114"/>
                    <a:pt x="2619" y="2343"/>
                    <a:pt x="2336" y="2343"/>
                  </a:cubicBezTo>
                  <a:lnTo>
                    <a:pt x="2336" y="2344"/>
                  </a:lnTo>
                  <a:cubicBezTo>
                    <a:pt x="2053" y="2344"/>
                    <a:pt x="1823" y="2114"/>
                    <a:pt x="1823" y="1831"/>
                  </a:cubicBezTo>
                  <a:lnTo>
                    <a:pt x="1823" y="1496"/>
                  </a:lnTo>
                  <a:cubicBezTo>
                    <a:pt x="1823" y="1305"/>
                    <a:pt x="1978" y="1150"/>
                    <a:pt x="2169" y="1150"/>
                  </a:cubicBezTo>
                  <a:close/>
                  <a:moveTo>
                    <a:pt x="2514" y="2637"/>
                  </a:moveTo>
                  <a:lnTo>
                    <a:pt x="2514" y="2732"/>
                  </a:lnTo>
                  <a:cubicBezTo>
                    <a:pt x="2514" y="2788"/>
                    <a:pt x="2529" y="2845"/>
                    <a:pt x="2557" y="2893"/>
                  </a:cubicBezTo>
                  <a:lnTo>
                    <a:pt x="2558" y="2894"/>
                  </a:lnTo>
                  <a:lnTo>
                    <a:pt x="2344" y="3108"/>
                  </a:lnTo>
                  <a:cubicBezTo>
                    <a:pt x="2341" y="3110"/>
                    <a:pt x="2339" y="3111"/>
                    <a:pt x="2336" y="3111"/>
                  </a:cubicBezTo>
                  <a:cubicBezTo>
                    <a:pt x="2333" y="3111"/>
                    <a:pt x="2331" y="3110"/>
                    <a:pt x="2328" y="3108"/>
                  </a:cubicBezTo>
                  <a:lnTo>
                    <a:pt x="2114" y="2894"/>
                  </a:lnTo>
                  <a:cubicBezTo>
                    <a:pt x="2144" y="2845"/>
                    <a:pt x="2158" y="2788"/>
                    <a:pt x="2158" y="2732"/>
                  </a:cubicBezTo>
                  <a:lnTo>
                    <a:pt x="2158" y="2637"/>
                  </a:lnTo>
                  <a:cubicBezTo>
                    <a:pt x="2217" y="2650"/>
                    <a:pt x="2277" y="2657"/>
                    <a:pt x="2336" y="2657"/>
                  </a:cubicBezTo>
                  <a:cubicBezTo>
                    <a:pt x="2396" y="2657"/>
                    <a:pt x="2455" y="2650"/>
                    <a:pt x="2514" y="2637"/>
                  </a:cubicBezTo>
                  <a:close/>
                  <a:moveTo>
                    <a:pt x="2335" y="314"/>
                  </a:moveTo>
                  <a:cubicBezTo>
                    <a:pt x="3121" y="314"/>
                    <a:pt x="3820" y="809"/>
                    <a:pt x="4081" y="1550"/>
                  </a:cubicBezTo>
                  <a:cubicBezTo>
                    <a:pt x="4342" y="2289"/>
                    <a:pt x="4108" y="3113"/>
                    <a:pt x="3498" y="3605"/>
                  </a:cubicBezTo>
                  <a:lnTo>
                    <a:pt x="3498" y="3605"/>
                  </a:lnTo>
                  <a:lnTo>
                    <a:pt x="3498" y="3376"/>
                  </a:lnTo>
                  <a:cubicBezTo>
                    <a:pt x="3498" y="3189"/>
                    <a:pt x="3393" y="3020"/>
                    <a:pt x="3226" y="2936"/>
                  </a:cubicBezTo>
                  <a:lnTo>
                    <a:pt x="2834" y="2741"/>
                  </a:lnTo>
                  <a:cubicBezTo>
                    <a:pt x="2830" y="2738"/>
                    <a:pt x="2827" y="2736"/>
                    <a:pt x="2827" y="2730"/>
                  </a:cubicBezTo>
                  <a:lnTo>
                    <a:pt x="2827" y="2493"/>
                  </a:lnTo>
                  <a:cubicBezTo>
                    <a:pt x="3039" y="2338"/>
                    <a:pt x="3163" y="2092"/>
                    <a:pt x="3163" y="1830"/>
                  </a:cubicBezTo>
                  <a:lnTo>
                    <a:pt x="3163" y="1496"/>
                  </a:lnTo>
                  <a:cubicBezTo>
                    <a:pt x="3163" y="1132"/>
                    <a:pt x="2868" y="838"/>
                    <a:pt x="2503" y="836"/>
                  </a:cubicBezTo>
                  <a:lnTo>
                    <a:pt x="2168" y="836"/>
                  </a:lnTo>
                  <a:cubicBezTo>
                    <a:pt x="1804" y="838"/>
                    <a:pt x="1510" y="1132"/>
                    <a:pt x="1510" y="1496"/>
                  </a:cubicBezTo>
                  <a:lnTo>
                    <a:pt x="1510" y="1830"/>
                  </a:lnTo>
                  <a:cubicBezTo>
                    <a:pt x="1510" y="2092"/>
                    <a:pt x="1633" y="2338"/>
                    <a:pt x="1843" y="2493"/>
                  </a:cubicBezTo>
                  <a:lnTo>
                    <a:pt x="1843" y="2732"/>
                  </a:lnTo>
                  <a:cubicBezTo>
                    <a:pt x="1843" y="2736"/>
                    <a:pt x="1842" y="2738"/>
                    <a:pt x="1838" y="2741"/>
                  </a:cubicBezTo>
                  <a:lnTo>
                    <a:pt x="1446" y="2936"/>
                  </a:lnTo>
                  <a:cubicBezTo>
                    <a:pt x="1279" y="3020"/>
                    <a:pt x="1173" y="3189"/>
                    <a:pt x="1174" y="3376"/>
                  </a:cubicBezTo>
                  <a:lnTo>
                    <a:pt x="1174" y="3607"/>
                  </a:lnTo>
                  <a:cubicBezTo>
                    <a:pt x="563" y="3114"/>
                    <a:pt x="329" y="2290"/>
                    <a:pt x="590" y="1550"/>
                  </a:cubicBezTo>
                  <a:cubicBezTo>
                    <a:pt x="851" y="809"/>
                    <a:pt x="1550" y="314"/>
                    <a:pt x="2335" y="314"/>
                  </a:cubicBezTo>
                  <a:close/>
                  <a:moveTo>
                    <a:pt x="2814" y="3080"/>
                  </a:moveTo>
                  <a:lnTo>
                    <a:pt x="3086" y="3216"/>
                  </a:lnTo>
                  <a:cubicBezTo>
                    <a:pt x="3145" y="3246"/>
                    <a:pt x="3184" y="3308"/>
                    <a:pt x="3184" y="3376"/>
                  </a:cubicBezTo>
                  <a:lnTo>
                    <a:pt x="3184" y="3811"/>
                  </a:lnTo>
                  <a:cubicBezTo>
                    <a:pt x="2918" y="3948"/>
                    <a:pt x="2627" y="4017"/>
                    <a:pt x="2336" y="4017"/>
                  </a:cubicBezTo>
                  <a:cubicBezTo>
                    <a:pt x="2045" y="4017"/>
                    <a:pt x="1754" y="3948"/>
                    <a:pt x="1488" y="3811"/>
                  </a:cubicBezTo>
                  <a:lnTo>
                    <a:pt x="1488" y="3376"/>
                  </a:lnTo>
                  <a:cubicBezTo>
                    <a:pt x="1488" y="3309"/>
                    <a:pt x="1527" y="3247"/>
                    <a:pt x="1588" y="3216"/>
                  </a:cubicBezTo>
                  <a:lnTo>
                    <a:pt x="1860" y="3080"/>
                  </a:lnTo>
                  <a:lnTo>
                    <a:pt x="2107" y="3329"/>
                  </a:lnTo>
                  <a:cubicBezTo>
                    <a:pt x="2171" y="3393"/>
                    <a:pt x="2253" y="3424"/>
                    <a:pt x="2336" y="3424"/>
                  </a:cubicBezTo>
                  <a:cubicBezTo>
                    <a:pt x="2419" y="3424"/>
                    <a:pt x="2502" y="3393"/>
                    <a:pt x="2565" y="3329"/>
                  </a:cubicBezTo>
                  <a:lnTo>
                    <a:pt x="2814" y="3080"/>
                  </a:lnTo>
                  <a:close/>
                  <a:moveTo>
                    <a:pt x="2336" y="0"/>
                  </a:moveTo>
                  <a:cubicBezTo>
                    <a:pt x="1461" y="0"/>
                    <a:pt x="671" y="528"/>
                    <a:pt x="336" y="1337"/>
                  </a:cubicBezTo>
                  <a:cubicBezTo>
                    <a:pt x="1" y="2146"/>
                    <a:pt x="186" y="3078"/>
                    <a:pt x="806" y="3697"/>
                  </a:cubicBezTo>
                  <a:cubicBezTo>
                    <a:pt x="1219" y="4111"/>
                    <a:pt x="1773" y="4330"/>
                    <a:pt x="2336" y="4330"/>
                  </a:cubicBezTo>
                  <a:cubicBezTo>
                    <a:pt x="2615" y="4330"/>
                    <a:pt x="2896" y="4276"/>
                    <a:pt x="3164" y="4165"/>
                  </a:cubicBezTo>
                  <a:cubicBezTo>
                    <a:pt x="3973" y="3830"/>
                    <a:pt x="4501" y="3041"/>
                    <a:pt x="4501" y="2165"/>
                  </a:cubicBezTo>
                  <a:cubicBezTo>
                    <a:pt x="4499" y="971"/>
                    <a:pt x="3531" y="2"/>
                    <a:pt x="23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7"/>
            <p:cNvSpPr/>
            <p:nvPr/>
          </p:nvSpPr>
          <p:spPr>
            <a:xfrm>
              <a:off x="5705350" y="314850"/>
              <a:ext cx="123225" cy="115850"/>
            </a:xfrm>
            <a:custGeom>
              <a:avLst/>
              <a:gdLst/>
              <a:ahLst/>
              <a:cxnLst/>
              <a:rect l="l" t="t" r="r" b="b"/>
              <a:pathLst>
                <a:path w="4929" h="4634" extrusionOk="0">
                  <a:moveTo>
                    <a:pt x="3118" y="1"/>
                  </a:moveTo>
                  <a:cubicBezTo>
                    <a:pt x="2388" y="1"/>
                    <a:pt x="1661" y="281"/>
                    <a:pt x="1111" y="831"/>
                  </a:cubicBezTo>
                  <a:cubicBezTo>
                    <a:pt x="101" y="1840"/>
                    <a:pt x="0" y="3448"/>
                    <a:pt x="875" y="4573"/>
                  </a:cubicBezTo>
                  <a:cubicBezTo>
                    <a:pt x="906" y="4613"/>
                    <a:pt x="951" y="4634"/>
                    <a:pt x="998" y="4634"/>
                  </a:cubicBezTo>
                  <a:cubicBezTo>
                    <a:pt x="1032" y="4634"/>
                    <a:pt x="1066" y="4623"/>
                    <a:pt x="1095" y="4600"/>
                  </a:cubicBezTo>
                  <a:cubicBezTo>
                    <a:pt x="1163" y="4547"/>
                    <a:pt x="1175" y="4449"/>
                    <a:pt x="1121" y="4381"/>
                  </a:cubicBezTo>
                  <a:cubicBezTo>
                    <a:pt x="343" y="3380"/>
                    <a:pt x="434" y="1949"/>
                    <a:pt x="1331" y="1052"/>
                  </a:cubicBezTo>
                  <a:cubicBezTo>
                    <a:pt x="1820" y="563"/>
                    <a:pt x="2467" y="314"/>
                    <a:pt x="3116" y="314"/>
                  </a:cubicBezTo>
                  <a:cubicBezTo>
                    <a:pt x="3659" y="314"/>
                    <a:pt x="4205" y="488"/>
                    <a:pt x="4660" y="843"/>
                  </a:cubicBezTo>
                  <a:cubicBezTo>
                    <a:pt x="4688" y="863"/>
                    <a:pt x="4720" y="873"/>
                    <a:pt x="4752" y="873"/>
                  </a:cubicBezTo>
                  <a:cubicBezTo>
                    <a:pt x="4799" y="873"/>
                    <a:pt x="4845" y="852"/>
                    <a:pt x="4876" y="812"/>
                  </a:cubicBezTo>
                  <a:cubicBezTo>
                    <a:pt x="4928" y="746"/>
                    <a:pt x="4918" y="649"/>
                    <a:pt x="4853" y="595"/>
                  </a:cubicBezTo>
                  <a:cubicBezTo>
                    <a:pt x="4341" y="197"/>
                    <a:pt x="3729" y="1"/>
                    <a:pt x="3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7"/>
            <p:cNvSpPr/>
            <p:nvPr/>
          </p:nvSpPr>
          <p:spPr>
            <a:xfrm>
              <a:off x="5737750" y="340750"/>
              <a:ext cx="123325" cy="115800"/>
            </a:xfrm>
            <a:custGeom>
              <a:avLst/>
              <a:gdLst/>
              <a:ahLst/>
              <a:cxnLst/>
              <a:rect l="l" t="t" r="r" b="b"/>
              <a:pathLst>
                <a:path w="4933" h="4632" extrusionOk="0">
                  <a:moveTo>
                    <a:pt x="3935" y="0"/>
                  </a:moveTo>
                  <a:cubicBezTo>
                    <a:pt x="3901" y="0"/>
                    <a:pt x="3868" y="11"/>
                    <a:pt x="3840" y="33"/>
                  </a:cubicBezTo>
                  <a:cubicBezTo>
                    <a:pt x="3771" y="86"/>
                    <a:pt x="3759" y="184"/>
                    <a:pt x="3810" y="252"/>
                  </a:cubicBezTo>
                  <a:cubicBezTo>
                    <a:pt x="4589" y="1251"/>
                    <a:pt x="4499" y="2684"/>
                    <a:pt x="3601" y="3580"/>
                  </a:cubicBezTo>
                  <a:cubicBezTo>
                    <a:pt x="3112" y="4069"/>
                    <a:pt x="2465" y="4319"/>
                    <a:pt x="1815" y="4319"/>
                  </a:cubicBezTo>
                  <a:cubicBezTo>
                    <a:pt x="1272" y="4319"/>
                    <a:pt x="728" y="4144"/>
                    <a:pt x="272" y="3790"/>
                  </a:cubicBezTo>
                  <a:cubicBezTo>
                    <a:pt x="244" y="3768"/>
                    <a:pt x="211" y="3757"/>
                    <a:pt x="177" y="3757"/>
                  </a:cubicBezTo>
                  <a:cubicBezTo>
                    <a:pt x="131" y="3757"/>
                    <a:pt x="84" y="3778"/>
                    <a:pt x="53" y="3817"/>
                  </a:cubicBezTo>
                  <a:cubicBezTo>
                    <a:pt x="0" y="3886"/>
                    <a:pt x="13" y="3984"/>
                    <a:pt x="80" y="4036"/>
                  </a:cubicBezTo>
                  <a:cubicBezTo>
                    <a:pt x="594" y="4435"/>
                    <a:pt x="1207" y="4631"/>
                    <a:pt x="1817" y="4631"/>
                  </a:cubicBezTo>
                  <a:cubicBezTo>
                    <a:pt x="2547" y="4631"/>
                    <a:pt x="3273" y="4351"/>
                    <a:pt x="3824" y="3801"/>
                  </a:cubicBezTo>
                  <a:cubicBezTo>
                    <a:pt x="4832" y="2793"/>
                    <a:pt x="4933" y="1184"/>
                    <a:pt x="4058" y="60"/>
                  </a:cubicBezTo>
                  <a:cubicBezTo>
                    <a:pt x="4026" y="21"/>
                    <a:pt x="3981" y="0"/>
                    <a:pt x="3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44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9894" y="249136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로그인 화면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89894" y="763672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메인 화면</a:t>
            </a:r>
          </a:p>
        </p:txBody>
      </p:sp>
      <p:cxnSp>
        <p:nvCxnSpPr>
          <p:cNvPr id="5" name="직선 화살표 연결선 4"/>
          <p:cNvCxnSpPr>
            <a:stCxn id="2" idx="2"/>
            <a:endCxn id="6" idx="0"/>
          </p:cNvCxnSpPr>
          <p:nvPr/>
        </p:nvCxnSpPr>
        <p:spPr>
          <a:xfrm>
            <a:off x="4572000" y="556913"/>
            <a:ext cx="0" cy="206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1899" y="138194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</a:rPr>
              <a:t>구매</a:t>
            </a:r>
            <a:endParaRPr lang="ko-KR" altLang="en-US" dirty="0">
              <a:solidFill>
                <a:srgbClr val="FFFFFF"/>
              </a:solidFill>
            </a:endParaRPr>
          </a:p>
        </p:txBody>
      </p:sp>
      <p:cxnSp>
        <p:nvCxnSpPr>
          <p:cNvPr id="8" name="꺾인 연결선 7"/>
          <p:cNvCxnSpPr>
            <a:stCxn id="6" idx="2"/>
            <a:endCxn id="9" idx="0"/>
          </p:cNvCxnSpPr>
          <p:nvPr/>
        </p:nvCxnSpPr>
        <p:spPr>
          <a:xfrm rot="5400000">
            <a:off x="2792753" y="-397298"/>
            <a:ext cx="310500" cy="324799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1899" y="181609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</a:rPr>
              <a:t>구매처 </a:t>
            </a:r>
            <a:r>
              <a:rPr lang="ko-KR" altLang="en-US" dirty="0">
                <a:solidFill>
                  <a:srgbClr val="FFFFFF"/>
                </a:solidFill>
              </a:rPr>
              <a:t>목록</a:t>
            </a:r>
          </a:p>
        </p:txBody>
      </p:sp>
      <p:cxnSp>
        <p:nvCxnSpPr>
          <p:cNvPr id="38" name="직선 연결선 37"/>
          <p:cNvCxnSpPr>
            <a:stCxn id="9" idx="2"/>
          </p:cNvCxnSpPr>
          <p:nvPr/>
        </p:nvCxnSpPr>
        <p:spPr>
          <a:xfrm>
            <a:off x="1324005" y="168972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1899" y="225024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</a:rPr>
              <a:t>구매처 </a:t>
            </a:r>
            <a:r>
              <a:rPr lang="ko-KR" altLang="en-US" dirty="0">
                <a:solidFill>
                  <a:srgbClr val="FFFFFF"/>
                </a:solidFill>
              </a:rPr>
              <a:t>등록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1324005" y="212387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41899" y="268439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상품 목록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1324005" y="255802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41899" y="3104197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상품 등록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1324005" y="2977824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41899" y="3518344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</a:rPr>
              <a:t>구매 </a:t>
            </a:r>
            <a:r>
              <a:rPr lang="ko-KR" altLang="en-US" dirty="0">
                <a:solidFill>
                  <a:srgbClr val="FFFFFF"/>
                </a:solidFill>
              </a:rPr>
              <a:t>내역</a:t>
            </a:r>
          </a:p>
        </p:txBody>
      </p:sp>
      <p:cxnSp>
        <p:nvCxnSpPr>
          <p:cNvPr id="51" name="직선 연결선 50"/>
          <p:cNvCxnSpPr/>
          <p:nvPr/>
        </p:nvCxnSpPr>
        <p:spPr>
          <a:xfrm>
            <a:off x="1324005" y="3391971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1899" y="3932491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FFFF"/>
                </a:solidFill>
              </a:rPr>
              <a:t>구매 </a:t>
            </a:r>
            <a:r>
              <a:rPr lang="ko-KR" altLang="en-US" dirty="0">
                <a:solidFill>
                  <a:srgbClr val="FFFFFF"/>
                </a:solidFill>
              </a:rPr>
              <a:t>등록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1324005" y="3806118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370237" y="138194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판매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370237" y="181609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판매처 목록</a:t>
            </a:r>
          </a:p>
        </p:txBody>
      </p:sp>
      <p:cxnSp>
        <p:nvCxnSpPr>
          <p:cNvPr id="57" name="직선 연결선 56"/>
          <p:cNvCxnSpPr>
            <a:stCxn id="55" idx="2"/>
          </p:cNvCxnSpPr>
          <p:nvPr/>
        </p:nvCxnSpPr>
        <p:spPr>
          <a:xfrm>
            <a:off x="2952343" y="168972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370237" y="225024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판매처 등록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2952343" y="212387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370237" y="268439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판매 내역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2952343" y="255802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370237" y="3098546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판매 등록</a:t>
            </a:r>
          </a:p>
        </p:txBody>
      </p:sp>
      <p:cxnSp>
        <p:nvCxnSpPr>
          <p:cNvPr id="67" name="직선 연결선 66"/>
          <p:cNvCxnSpPr/>
          <p:nvPr/>
        </p:nvCxnSpPr>
        <p:spPr>
          <a:xfrm>
            <a:off x="2952343" y="2972173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6" idx="2"/>
            <a:endCxn id="55" idx="0"/>
          </p:cNvCxnSpPr>
          <p:nvPr/>
        </p:nvCxnSpPr>
        <p:spPr>
          <a:xfrm rot="5400000">
            <a:off x="3606922" y="416871"/>
            <a:ext cx="310500" cy="16196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987053" y="138194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재고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987053" y="181609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재고 현황</a:t>
            </a:r>
          </a:p>
        </p:txBody>
      </p:sp>
      <p:cxnSp>
        <p:nvCxnSpPr>
          <p:cNvPr id="87" name="직선 연결선 86"/>
          <p:cNvCxnSpPr/>
          <p:nvPr/>
        </p:nvCxnSpPr>
        <p:spPr>
          <a:xfrm>
            <a:off x="4569159" y="168972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987053" y="225024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입고 내역</a:t>
            </a:r>
          </a:p>
        </p:txBody>
      </p:sp>
      <p:cxnSp>
        <p:nvCxnSpPr>
          <p:cNvPr id="89" name="직선 연결선 88"/>
          <p:cNvCxnSpPr/>
          <p:nvPr/>
        </p:nvCxnSpPr>
        <p:spPr>
          <a:xfrm>
            <a:off x="4569159" y="212387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987053" y="268439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출고 내역</a:t>
            </a:r>
          </a:p>
        </p:txBody>
      </p:sp>
      <p:cxnSp>
        <p:nvCxnSpPr>
          <p:cNvPr id="91" name="직선 연결선 90"/>
          <p:cNvCxnSpPr/>
          <p:nvPr/>
        </p:nvCxnSpPr>
        <p:spPr>
          <a:xfrm>
            <a:off x="4569159" y="255802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987053" y="3098546"/>
            <a:ext cx="116421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재고 변동 내역</a:t>
            </a:r>
          </a:p>
        </p:txBody>
      </p:sp>
      <p:cxnSp>
        <p:nvCxnSpPr>
          <p:cNvPr id="93" name="직선 연결선 92"/>
          <p:cNvCxnSpPr/>
          <p:nvPr/>
        </p:nvCxnSpPr>
        <p:spPr>
          <a:xfrm>
            <a:off x="4569159" y="2972173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6" idx="2"/>
            <a:endCxn id="85" idx="0"/>
          </p:cNvCxnSpPr>
          <p:nvPr/>
        </p:nvCxnSpPr>
        <p:spPr>
          <a:xfrm rot="5400000">
            <a:off x="4415330" y="1225279"/>
            <a:ext cx="310500" cy="28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618233" y="138194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회계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618233" y="181609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매입 내역</a:t>
            </a:r>
          </a:p>
        </p:txBody>
      </p:sp>
      <p:cxnSp>
        <p:nvCxnSpPr>
          <p:cNvPr id="99" name="직선 연결선 98"/>
          <p:cNvCxnSpPr>
            <a:stCxn id="97" idx="2"/>
          </p:cNvCxnSpPr>
          <p:nvPr/>
        </p:nvCxnSpPr>
        <p:spPr>
          <a:xfrm>
            <a:off x="6200339" y="168972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618233" y="225024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매출 내역</a:t>
            </a:r>
          </a:p>
        </p:txBody>
      </p:sp>
      <p:cxnSp>
        <p:nvCxnSpPr>
          <p:cNvPr id="101" name="직선 연결선 100"/>
          <p:cNvCxnSpPr/>
          <p:nvPr/>
        </p:nvCxnSpPr>
        <p:spPr>
          <a:xfrm>
            <a:off x="6200339" y="212387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618233" y="268439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결산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6200339" y="255802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6" idx="2"/>
            <a:endCxn id="97" idx="0"/>
          </p:cNvCxnSpPr>
          <p:nvPr/>
        </p:nvCxnSpPr>
        <p:spPr>
          <a:xfrm rot="16200000" flipH="1">
            <a:off x="5230919" y="412529"/>
            <a:ext cx="310500" cy="16283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232208" y="138194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인사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232208" y="181609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사원 목록</a:t>
            </a:r>
          </a:p>
        </p:txBody>
      </p:sp>
      <p:cxnSp>
        <p:nvCxnSpPr>
          <p:cNvPr id="113" name="직선 연결선 112"/>
          <p:cNvCxnSpPr>
            <a:stCxn id="111" idx="2"/>
          </p:cNvCxnSpPr>
          <p:nvPr/>
        </p:nvCxnSpPr>
        <p:spPr>
          <a:xfrm>
            <a:off x="7814314" y="168972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32208" y="225024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정보 수정</a:t>
            </a:r>
          </a:p>
        </p:txBody>
      </p:sp>
      <p:cxnSp>
        <p:nvCxnSpPr>
          <p:cNvPr id="115" name="직선 연결선 114"/>
          <p:cNvCxnSpPr/>
          <p:nvPr/>
        </p:nvCxnSpPr>
        <p:spPr>
          <a:xfrm>
            <a:off x="7814314" y="212387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7232208" y="2684399"/>
            <a:ext cx="116421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사원 등록</a:t>
            </a:r>
          </a:p>
        </p:txBody>
      </p:sp>
      <p:cxnSp>
        <p:nvCxnSpPr>
          <p:cNvPr id="117" name="직선 연결선 116"/>
          <p:cNvCxnSpPr/>
          <p:nvPr/>
        </p:nvCxnSpPr>
        <p:spPr>
          <a:xfrm>
            <a:off x="7814314" y="2558026"/>
            <a:ext cx="0" cy="12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6" idx="2"/>
            <a:endCxn id="111" idx="0"/>
          </p:cNvCxnSpPr>
          <p:nvPr/>
        </p:nvCxnSpPr>
        <p:spPr>
          <a:xfrm rot="16200000" flipH="1">
            <a:off x="6037907" y="-394458"/>
            <a:ext cx="310500" cy="32423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2" idx="3"/>
          </p:cNvCxnSpPr>
          <p:nvPr/>
        </p:nvCxnSpPr>
        <p:spPr>
          <a:xfrm>
            <a:off x="5154106" y="403025"/>
            <a:ext cx="262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5416550" y="250462"/>
            <a:ext cx="176530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FF"/>
                </a:solidFill>
              </a:rPr>
              <a:t>비밀번호 초기화</a:t>
            </a:r>
          </a:p>
        </p:txBody>
      </p:sp>
    </p:spTree>
    <p:extLst>
      <p:ext uri="{BB962C8B-B14F-4D97-AF65-F5344CB8AC3E}">
        <p14:creationId xmlns:p14="http://schemas.microsoft.com/office/powerpoint/2010/main" val="3172342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화면 구성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06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9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31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08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5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60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4004234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개발 일정</a:t>
            </a:r>
            <a:endParaRPr b="1"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3695100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242963" y="203335"/>
            <a:ext cx="1632332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목차</a:t>
            </a:r>
            <a:endParaRPr sz="2800" b="1"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-100614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프로젝트 소개</a:t>
            </a:r>
            <a:endParaRPr b="1"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-684222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995682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업무분담</a:t>
            </a:r>
            <a:endParaRPr b="1"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1517196" y="161782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277053" y="3903653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chemeClr val="dk1"/>
                </a:solidFill>
              </a:rPr>
              <a:t>화면구성</a:t>
            </a:r>
            <a:endParaRPr b="1"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236421" y="320448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06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2422027" y="3900253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dk1"/>
                </a:solidFill>
              </a:rPr>
              <a:t>ERD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2288314" y="320448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07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4567002" y="3900278"/>
            <a:ext cx="98121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기능분해도</a:t>
            </a:r>
            <a:endParaRPr b="1"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4576145" y="316698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08</a:t>
            </a:r>
            <a:endParaRPr dirty="0"/>
          </a:p>
        </p:txBody>
      </p:sp>
      <p:sp>
        <p:nvSpPr>
          <p:cNvPr id="22" name="Google Shape;153;p30">
            <a:extLst>
              <a:ext uri="{FF2B5EF4-FFF2-40B4-BE49-F238E27FC236}">
                <a16:creationId xmlns:a16="http://schemas.microsoft.com/office/drawing/2014/main" id="{B090948A-1C1D-48F2-9D56-7B63997585B2}"/>
              </a:ext>
            </a:extLst>
          </p:cNvPr>
          <p:cNvSpPr txBox="1">
            <a:spLocks/>
          </p:cNvSpPr>
          <p:nvPr/>
        </p:nvSpPr>
        <p:spPr>
          <a:xfrm>
            <a:off x="5803888" y="2161246"/>
            <a:ext cx="1632794" cy="65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ko-KR" altLang="en-US" b="1" dirty="0"/>
              <a:t>개발환경</a:t>
            </a:r>
            <a:endParaRPr lang="en-US" b="1" dirty="0"/>
          </a:p>
        </p:txBody>
      </p:sp>
      <p:sp>
        <p:nvSpPr>
          <p:cNvPr id="23" name="Google Shape;154;p30">
            <a:extLst>
              <a:ext uri="{FF2B5EF4-FFF2-40B4-BE49-F238E27FC236}">
                <a16:creationId xmlns:a16="http://schemas.microsoft.com/office/drawing/2014/main" id="{F62536D0-7310-4C1C-B3BD-F2D4939F2336}"/>
              </a:ext>
            </a:extLst>
          </p:cNvPr>
          <p:cNvSpPr txBox="1">
            <a:spLocks/>
          </p:cNvSpPr>
          <p:nvPr/>
        </p:nvSpPr>
        <p:spPr>
          <a:xfrm>
            <a:off x="5494754" y="1583143"/>
            <a:ext cx="1982000" cy="65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04</a:t>
            </a:r>
          </a:p>
        </p:txBody>
      </p:sp>
      <p:sp>
        <p:nvSpPr>
          <p:cNvPr id="25" name="Google Shape;153;p30">
            <a:extLst>
              <a:ext uri="{FF2B5EF4-FFF2-40B4-BE49-F238E27FC236}">
                <a16:creationId xmlns:a16="http://schemas.microsoft.com/office/drawing/2014/main" id="{8993A722-5054-4F0F-959A-AC91CBA4D973}"/>
              </a:ext>
            </a:extLst>
          </p:cNvPr>
          <p:cNvSpPr txBox="1">
            <a:spLocks/>
          </p:cNvSpPr>
          <p:nvPr/>
        </p:nvSpPr>
        <p:spPr>
          <a:xfrm>
            <a:off x="7646498" y="2199040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ko-KR" altLang="en-US" b="1" dirty="0" err="1"/>
              <a:t>메뉴트리</a:t>
            </a:r>
            <a:endParaRPr lang="en-US" b="1" dirty="0"/>
          </a:p>
        </p:txBody>
      </p:sp>
      <p:sp>
        <p:nvSpPr>
          <p:cNvPr id="26" name="Google Shape;154;p30">
            <a:extLst>
              <a:ext uri="{FF2B5EF4-FFF2-40B4-BE49-F238E27FC236}">
                <a16:creationId xmlns:a16="http://schemas.microsoft.com/office/drawing/2014/main" id="{58397C20-81E7-4D30-9C08-B86F9C1625AC}"/>
              </a:ext>
            </a:extLst>
          </p:cNvPr>
          <p:cNvSpPr txBox="1">
            <a:spLocks/>
          </p:cNvSpPr>
          <p:nvPr/>
        </p:nvSpPr>
        <p:spPr>
          <a:xfrm>
            <a:off x="7337364" y="162093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05</a:t>
            </a:r>
          </a:p>
        </p:txBody>
      </p:sp>
      <p:sp>
        <p:nvSpPr>
          <p:cNvPr id="69" name="Google Shape;153;p30">
            <a:extLst>
              <a:ext uri="{FF2B5EF4-FFF2-40B4-BE49-F238E27FC236}">
                <a16:creationId xmlns:a16="http://schemas.microsoft.com/office/drawing/2014/main" id="{33E54F02-E68C-480C-8436-93C2AA1AF7C9}"/>
              </a:ext>
            </a:extLst>
          </p:cNvPr>
          <p:cNvSpPr txBox="1">
            <a:spLocks/>
          </p:cNvSpPr>
          <p:nvPr/>
        </p:nvSpPr>
        <p:spPr>
          <a:xfrm>
            <a:off x="5803888" y="3862762"/>
            <a:ext cx="1632794" cy="65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ko-KR" altLang="en-US" b="1" dirty="0"/>
              <a:t>프로그램 목록</a:t>
            </a:r>
            <a:endParaRPr lang="en-US" b="1" dirty="0"/>
          </a:p>
        </p:txBody>
      </p:sp>
      <p:sp>
        <p:nvSpPr>
          <p:cNvPr id="70" name="Google Shape;154;p30">
            <a:extLst>
              <a:ext uri="{FF2B5EF4-FFF2-40B4-BE49-F238E27FC236}">
                <a16:creationId xmlns:a16="http://schemas.microsoft.com/office/drawing/2014/main" id="{88A0345E-3F8C-475F-9D4C-A3B932B845C0}"/>
              </a:ext>
            </a:extLst>
          </p:cNvPr>
          <p:cNvSpPr txBox="1">
            <a:spLocks/>
          </p:cNvSpPr>
          <p:nvPr/>
        </p:nvSpPr>
        <p:spPr>
          <a:xfrm>
            <a:off x="5458043" y="3129302"/>
            <a:ext cx="1982000" cy="65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09</a:t>
            </a:r>
          </a:p>
        </p:txBody>
      </p:sp>
      <p:sp>
        <p:nvSpPr>
          <p:cNvPr id="71" name="Google Shape;153;p30">
            <a:extLst>
              <a:ext uri="{FF2B5EF4-FFF2-40B4-BE49-F238E27FC236}">
                <a16:creationId xmlns:a16="http://schemas.microsoft.com/office/drawing/2014/main" id="{0B353559-AFA3-4089-A0A8-620EE83BC4D0}"/>
              </a:ext>
            </a:extLst>
          </p:cNvPr>
          <p:cNvSpPr txBox="1">
            <a:spLocks/>
          </p:cNvSpPr>
          <p:nvPr/>
        </p:nvSpPr>
        <p:spPr>
          <a:xfrm>
            <a:off x="7604922" y="3882349"/>
            <a:ext cx="1444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ko-KR" altLang="en-US" b="1" dirty="0"/>
              <a:t>시현</a:t>
            </a:r>
            <a:endParaRPr lang="en-US" b="1" dirty="0"/>
          </a:p>
        </p:txBody>
      </p:sp>
      <p:sp>
        <p:nvSpPr>
          <p:cNvPr id="72" name="Google Shape;154;p30">
            <a:extLst>
              <a:ext uri="{FF2B5EF4-FFF2-40B4-BE49-F238E27FC236}">
                <a16:creationId xmlns:a16="http://schemas.microsoft.com/office/drawing/2014/main" id="{DEC8C9BA-7840-431B-BE69-7A4B4B9889BE}"/>
              </a:ext>
            </a:extLst>
          </p:cNvPr>
          <p:cNvSpPr txBox="1">
            <a:spLocks/>
          </p:cNvSpPr>
          <p:nvPr/>
        </p:nvSpPr>
        <p:spPr>
          <a:xfrm>
            <a:off x="7295922" y="311981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M Serif Display"/>
              <a:buNone/>
              <a:defRPr sz="5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Medium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10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71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3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3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2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17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23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67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91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00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0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프로젝트 소개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61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46" y="348915"/>
            <a:ext cx="6759422" cy="41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96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21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1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15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04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04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09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41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4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844953" y="2208399"/>
            <a:ext cx="2940656" cy="2062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ko-KR" altLang="en-US" sz="1600" b="1" dirty="0">
                <a:solidFill>
                  <a:srgbClr val="202124"/>
                </a:solidFill>
                <a:latin typeface="+mj-ea"/>
                <a:ea typeface="+mj-ea"/>
              </a:rPr>
              <a:t>구매</a:t>
            </a:r>
            <a:r>
              <a:rPr lang="en-US" altLang="ko-KR" sz="1600" b="1" dirty="0">
                <a:solidFill>
                  <a:srgbClr val="202124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rgbClr val="202124"/>
                </a:solidFill>
                <a:latin typeface="+mj-ea"/>
                <a:ea typeface="+mj-ea"/>
              </a:rPr>
              <a:t>판매</a:t>
            </a:r>
            <a:r>
              <a:rPr lang="en-US" altLang="ko-KR" sz="1600" b="1" dirty="0">
                <a:solidFill>
                  <a:srgbClr val="202124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rgbClr val="202124"/>
                </a:solidFill>
                <a:latin typeface="+mj-ea"/>
                <a:ea typeface="+mj-ea"/>
              </a:rPr>
              <a:t>재고</a:t>
            </a:r>
            <a:r>
              <a:rPr lang="en-US" altLang="ko-KR" sz="1600" b="1" dirty="0">
                <a:solidFill>
                  <a:srgbClr val="202124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rgbClr val="202124"/>
                </a:solidFill>
                <a:latin typeface="+mj-ea"/>
                <a:ea typeface="+mj-ea"/>
              </a:rPr>
              <a:t>회계 등</a:t>
            </a:r>
            <a:endParaRPr lang="en-US" altLang="ko-KR" sz="1600" b="1" dirty="0">
              <a:solidFill>
                <a:srgbClr val="202124"/>
              </a:solidFill>
              <a:latin typeface="+mj-ea"/>
              <a:ea typeface="+mj-ea"/>
            </a:endParaRPr>
          </a:p>
          <a:p>
            <a:pPr marL="0" indent="0" algn="ctr"/>
            <a:endParaRPr lang="en-US" altLang="ko-KR" sz="1600" b="1" dirty="0">
              <a:solidFill>
                <a:srgbClr val="202124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202124"/>
                </a:solidFill>
                <a:latin typeface="+mj-ea"/>
                <a:ea typeface="+mj-ea"/>
              </a:rPr>
              <a:t>상품을 판매하는 과정에</a:t>
            </a:r>
            <a:endParaRPr lang="en-US" altLang="ko-KR" sz="1600" b="1" dirty="0">
              <a:solidFill>
                <a:srgbClr val="202124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rgbClr val="202124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202124"/>
                </a:solidFill>
                <a:latin typeface="+mj-ea"/>
                <a:ea typeface="+mj-ea"/>
              </a:rPr>
              <a:t> 필요한 과정들을 체계적으로</a:t>
            </a:r>
            <a:endParaRPr lang="en-US" altLang="ko-KR" sz="1600" b="1" dirty="0">
              <a:solidFill>
                <a:srgbClr val="202124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rgbClr val="202124"/>
              </a:solidFill>
              <a:latin typeface="+mj-ea"/>
              <a:ea typeface="+mj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202124"/>
                </a:solidFill>
                <a:latin typeface="+mj-ea"/>
                <a:ea typeface="+mj-ea"/>
              </a:rPr>
              <a:t> 관리해주는 프로그램</a:t>
            </a:r>
            <a:r>
              <a:rPr lang="en-US" altLang="ko-KR" sz="1600" b="1" dirty="0">
                <a:solidFill>
                  <a:srgbClr val="202124"/>
                </a:solidFill>
                <a:latin typeface="+mj-ea"/>
                <a:ea typeface="+mj-ea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rgbClr val="202124"/>
              </a:solidFill>
              <a:latin typeface="+mj-ea"/>
              <a:ea typeface="+mj-ea"/>
            </a:endParaRP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solidFill>
                  <a:srgbClr val="F3F3F3"/>
                </a:solidFill>
              </a:rPr>
              <a:t>ERP </a:t>
            </a:r>
            <a:r>
              <a:rPr lang="ko-KR" altLang="en-US">
                <a:solidFill>
                  <a:srgbClr val="F3F3F3"/>
                </a:solidFill>
              </a:rPr>
              <a:t>프로그램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81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74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1" y="0"/>
            <a:ext cx="72776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86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ERD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07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6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03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197" y="236794"/>
            <a:ext cx="11110080" cy="785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212" y="787538"/>
            <a:ext cx="11647999" cy="82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7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660" y="98241"/>
            <a:ext cx="11305310" cy="79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9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050" y="301366"/>
            <a:ext cx="11081022" cy="783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54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887" y="680134"/>
            <a:ext cx="11535144" cy="81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199758" y="2455737"/>
            <a:ext cx="2940656" cy="2062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202124"/>
                </a:solidFill>
                <a:latin typeface="+mj-ea"/>
                <a:ea typeface="+mj-ea"/>
              </a:rPr>
              <a:t>º </a:t>
            </a:r>
            <a:r>
              <a:rPr lang="ko-KR" altLang="en-US" sz="1600" b="1" i="0" dirty="0">
                <a:solidFill>
                  <a:srgbClr val="202124"/>
                </a:solidFill>
                <a:effectLst/>
                <a:latin typeface="+mj-ea"/>
                <a:ea typeface="+mj-ea"/>
              </a:rPr>
              <a:t>업무효율화</a:t>
            </a:r>
            <a:endParaRPr lang="en-US" altLang="ko-KR" sz="1600" b="1" i="0" dirty="0">
              <a:solidFill>
                <a:srgbClr val="202124"/>
              </a:solidFill>
              <a:effectLst/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rgbClr val="202124"/>
              </a:solidFill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202124"/>
                </a:solidFill>
                <a:latin typeface="+mj-ea"/>
                <a:ea typeface="+mj-ea"/>
              </a:rPr>
              <a:t>º </a:t>
            </a:r>
            <a:r>
              <a:rPr lang="ko-KR" altLang="en-US" sz="1600" b="1" dirty="0">
                <a:solidFill>
                  <a:srgbClr val="202124"/>
                </a:solidFill>
                <a:latin typeface="+mj-ea"/>
                <a:ea typeface="+mj-ea"/>
              </a:rPr>
              <a:t>기업 경쟁력 확대</a:t>
            </a:r>
            <a:endParaRPr lang="en-US" altLang="ko-KR" sz="1600" b="1" dirty="0">
              <a:solidFill>
                <a:srgbClr val="202124"/>
              </a:solidFill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solidFill>
                <a:srgbClr val="202124"/>
              </a:solidFill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202124"/>
                </a:solidFill>
                <a:latin typeface="+mj-ea"/>
                <a:ea typeface="+mj-ea"/>
              </a:rPr>
              <a:t>º </a:t>
            </a:r>
            <a:r>
              <a:rPr lang="ko-KR" altLang="en-US" sz="1600" b="1" dirty="0">
                <a:solidFill>
                  <a:srgbClr val="202124"/>
                </a:solidFill>
                <a:latin typeface="+mj-ea"/>
                <a:ea typeface="+mj-ea"/>
              </a:rPr>
              <a:t>각종 비용 절감</a:t>
            </a:r>
            <a:endParaRPr sz="1100" dirty="0">
              <a:latin typeface="+mj-ea"/>
              <a:ea typeface="+mj-ea"/>
            </a:endParaRP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목적 및 </a:t>
            </a:r>
            <a:br>
              <a:rPr lang="en-US" altLang="ko-KR" dirty="0">
                <a:solidFill>
                  <a:srgbClr val="F3F3F3"/>
                </a:solidFill>
              </a:rPr>
            </a:br>
            <a:r>
              <a:rPr lang="ko-KR" altLang="en-US" dirty="0">
                <a:solidFill>
                  <a:srgbClr val="F3F3F3"/>
                </a:solidFill>
              </a:rPr>
              <a:t>기대 효과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66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9023" y="165503"/>
            <a:ext cx="11554924" cy="81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75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935" y="633990"/>
            <a:ext cx="11960176" cy="84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02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312" y="491207"/>
            <a:ext cx="11387977" cy="80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4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4375" y="635199"/>
            <a:ext cx="11806496" cy="8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27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896" y="-62522"/>
            <a:ext cx="10843660" cy="76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12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메뉴 트리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05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808" y="525183"/>
            <a:ext cx="11423977" cy="807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60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기능분해도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08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556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5B3BF37-BCDB-4FF5-8352-AFD79F657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06178"/>
              </p:ext>
            </p:extLst>
          </p:nvPr>
        </p:nvGraphicFramePr>
        <p:xfrm>
          <a:off x="196746" y="1119816"/>
          <a:ext cx="8750508" cy="34442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29194">
                  <a:extLst>
                    <a:ext uri="{9D8B030D-6E8A-4147-A177-3AD203B41FA5}">
                      <a16:colId xmlns:a16="http://schemas.microsoft.com/office/drawing/2014/main" val="3270616964"/>
                    </a:ext>
                  </a:extLst>
                </a:gridCol>
                <a:gridCol w="1199213">
                  <a:extLst>
                    <a:ext uri="{9D8B030D-6E8A-4147-A177-3AD203B41FA5}">
                      <a16:colId xmlns:a16="http://schemas.microsoft.com/office/drawing/2014/main" val="504051287"/>
                    </a:ext>
                  </a:extLst>
                </a:gridCol>
                <a:gridCol w="1896255">
                  <a:extLst>
                    <a:ext uri="{9D8B030D-6E8A-4147-A177-3AD203B41FA5}">
                      <a16:colId xmlns:a16="http://schemas.microsoft.com/office/drawing/2014/main" val="4011222179"/>
                    </a:ext>
                  </a:extLst>
                </a:gridCol>
                <a:gridCol w="4425846">
                  <a:extLst>
                    <a:ext uri="{9D8B030D-6E8A-4147-A177-3AD203B41FA5}">
                      <a16:colId xmlns:a16="http://schemas.microsoft.com/office/drawing/2014/main" val="4207950653"/>
                    </a:ext>
                  </a:extLst>
                </a:gridCol>
              </a:tblGrid>
              <a:tr h="1928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분류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세부기능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3929"/>
                  </a:ext>
                </a:extLst>
              </a:tr>
              <a:tr h="171437">
                <a:tc rowSpan="1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/>
                        <a:t>구매</a:t>
                      </a:r>
                      <a:endParaRPr lang="ko-KR" altLang="en-US" sz="1000" b="1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/>
                        <a:t>구매처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등록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/>
                        <a:t>구매처 </a:t>
                      </a:r>
                      <a:r>
                        <a:rPr lang="ko-KR" altLang="en-US" sz="1000" dirty="0"/>
                        <a:t>관련 정보들을 등록한다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992214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수정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/>
                        <a:t>구매처 </a:t>
                      </a:r>
                      <a:r>
                        <a:rPr lang="ko-KR" altLang="en-US" sz="1000" dirty="0"/>
                        <a:t>관련 정보를 잘못 입력했거나 변경사항이 있을 시 수정한다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7334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삭제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삭제하기를 하면 칼럼</a:t>
                      </a:r>
                      <a:r>
                        <a:rPr lang="en-US" altLang="ko-KR" sz="1000" dirty="0"/>
                        <a:t> del </a:t>
                      </a:r>
                      <a:r>
                        <a:rPr lang="ko-KR" altLang="en-US" sz="1000" dirty="0"/>
                        <a:t>이 </a:t>
                      </a:r>
                      <a:r>
                        <a:rPr lang="en-US" altLang="ko-KR" sz="1000" dirty="0"/>
                        <a:t>‘n’</a:t>
                      </a:r>
                      <a:r>
                        <a:rPr lang="ko-KR" altLang="en-US" sz="1000" dirty="0"/>
                        <a:t>에서 </a:t>
                      </a:r>
                      <a:r>
                        <a:rPr lang="en-US" altLang="ko-KR" sz="1000" dirty="0"/>
                        <a:t>‘y’</a:t>
                      </a:r>
                      <a:r>
                        <a:rPr lang="ko-KR" altLang="en-US" sz="1000" dirty="0"/>
                        <a:t>로 바뀐다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35140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/>
                        <a:t>구매처 </a:t>
                      </a:r>
                      <a:r>
                        <a:rPr lang="ko-KR" altLang="en-US" sz="1000" dirty="0"/>
                        <a:t>코드로 정렬하여 정보를 확인한다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289104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업체코드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업체명 등으로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988928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상품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등록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관련 정보들을 등록한다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803239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수정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관련 정보를 잘못 입력했거나 변경사항이 있을 시 수정한다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221463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상품코드로 정렬하여 정보를 확인한다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395971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상품코드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상품명 등으로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462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/>
                        <a:t>구매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등록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/>
                        <a:t>구매정보를 </a:t>
                      </a:r>
                      <a:r>
                        <a:rPr lang="ko-KR" altLang="en-US" sz="1000" dirty="0"/>
                        <a:t>등록한다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등록할 </a:t>
                      </a:r>
                      <a:r>
                        <a:rPr lang="ko-KR" altLang="en-US" sz="1000"/>
                        <a:t>때 구매 </a:t>
                      </a:r>
                      <a:r>
                        <a:rPr lang="ko-KR" altLang="en-US" sz="1000" dirty="0"/>
                        <a:t>가능한 수량을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643680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수정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/>
                        <a:t>구매 </a:t>
                      </a:r>
                      <a:r>
                        <a:rPr lang="ko-KR" altLang="en-US" sz="1000" dirty="0"/>
                        <a:t>관련 정보를 잘못 입력했거나 변경사항이 있을 시 수정한다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40303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/>
                        <a:t>구매일로 </a:t>
                      </a:r>
                      <a:r>
                        <a:rPr lang="ko-KR" altLang="en-US" sz="1000" dirty="0"/>
                        <a:t>정렬하여 정보를 확인한다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197173"/>
                  </a:ext>
                </a:extLst>
              </a:tr>
              <a:tr h="1714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상품정보 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구매일 </a:t>
                      </a:r>
                      <a:r>
                        <a:rPr lang="ko-KR" altLang="en-US" sz="1000" dirty="0"/>
                        <a:t>등으로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097367"/>
                  </a:ext>
                </a:extLst>
              </a:tr>
            </a:tbl>
          </a:graphicData>
        </a:graphic>
      </p:graphicFrame>
      <p:sp>
        <p:nvSpPr>
          <p:cNvPr id="5" name="Google Shape;155;p30">
            <a:extLst>
              <a:ext uri="{FF2B5EF4-FFF2-40B4-BE49-F238E27FC236}">
                <a16:creationId xmlns:a16="http://schemas.microsoft.com/office/drawing/2014/main" id="{7CF3A80C-7010-4617-A74D-190D541502A1}"/>
              </a:ext>
            </a:extLst>
          </p:cNvPr>
          <p:cNvSpPr txBox="1">
            <a:spLocks/>
          </p:cNvSpPr>
          <p:nvPr/>
        </p:nvSpPr>
        <p:spPr>
          <a:xfrm>
            <a:off x="129290" y="301792"/>
            <a:ext cx="247025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b="1" dirty="0">
                <a:latin typeface="+mj-ea"/>
                <a:ea typeface="+mj-ea"/>
              </a:rPr>
              <a:t>기능분해도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8180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5B3BF37-BCDB-4FF5-8352-AFD79F657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6778"/>
              </p:ext>
            </p:extLst>
          </p:nvPr>
        </p:nvGraphicFramePr>
        <p:xfrm>
          <a:off x="199556" y="1285820"/>
          <a:ext cx="8744887" cy="252579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23573">
                  <a:extLst>
                    <a:ext uri="{9D8B030D-6E8A-4147-A177-3AD203B41FA5}">
                      <a16:colId xmlns:a16="http://schemas.microsoft.com/office/drawing/2014/main" val="3270616964"/>
                    </a:ext>
                  </a:extLst>
                </a:gridCol>
                <a:gridCol w="1199213">
                  <a:extLst>
                    <a:ext uri="{9D8B030D-6E8A-4147-A177-3AD203B41FA5}">
                      <a16:colId xmlns:a16="http://schemas.microsoft.com/office/drawing/2014/main" val="504051287"/>
                    </a:ext>
                  </a:extLst>
                </a:gridCol>
                <a:gridCol w="1896255">
                  <a:extLst>
                    <a:ext uri="{9D8B030D-6E8A-4147-A177-3AD203B41FA5}">
                      <a16:colId xmlns:a16="http://schemas.microsoft.com/office/drawing/2014/main" val="4011222179"/>
                    </a:ext>
                  </a:extLst>
                </a:gridCol>
                <a:gridCol w="4425846">
                  <a:extLst>
                    <a:ext uri="{9D8B030D-6E8A-4147-A177-3AD203B41FA5}">
                      <a16:colId xmlns:a16="http://schemas.microsoft.com/office/drawing/2014/main" val="4207950653"/>
                    </a:ext>
                  </a:extLst>
                </a:gridCol>
              </a:tblGrid>
              <a:tr h="331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분류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세부기능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3929"/>
                  </a:ext>
                </a:extLst>
              </a:tr>
              <a:tr h="24227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판매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판매처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등록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판매처 관련 정보들을 등록한다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992214"/>
                  </a:ext>
                </a:extLst>
              </a:tr>
              <a:tr h="1477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수정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판매처 관련 정보를 잘못 입력했거나 변경사항이 있을 시 수정한다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7334"/>
                  </a:ext>
                </a:extLst>
              </a:tr>
              <a:tr h="242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삭제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삭제하기를 하면 칼럼</a:t>
                      </a:r>
                      <a:r>
                        <a:rPr lang="en-US" altLang="ko-KR" sz="1000" dirty="0"/>
                        <a:t> del </a:t>
                      </a:r>
                      <a:r>
                        <a:rPr lang="ko-KR" altLang="en-US" sz="1000" dirty="0"/>
                        <a:t>이 </a:t>
                      </a:r>
                      <a:r>
                        <a:rPr lang="en-US" altLang="ko-KR" sz="1000" dirty="0"/>
                        <a:t>‘n’</a:t>
                      </a:r>
                      <a:r>
                        <a:rPr lang="ko-KR" altLang="en-US" sz="1000" dirty="0"/>
                        <a:t>에서 </a:t>
                      </a:r>
                      <a:r>
                        <a:rPr lang="en-US" altLang="ko-KR" sz="1000" dirty="0"/>
                        <a:t>‘y’</a:t>
                      </a:r>
                      <a:r>
                        <a:rPr lang="ko-KR" altLang="en-US" sz="1000" dirty="0"/>
                        <a:t>로 바뀐다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35140"/>
                  </a:ext>
                </a:extLst>
              </a:tr>
              <a:tr h="242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판매처 코드로 정렬하여 정보를 확인한다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289104"/>
                  </a:ext>
                </a:extLst>
              </a:tr>
              <a:tr h="242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업체코드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업체명 등으로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988928"/>
                  </a:ext>
                </a:extLst>
              </a:tr>
              <a:tr h="242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판매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등록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판매정보를 등록한다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등록할 때 판매 가능한 수량을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803239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수정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판매 관련 정보를 잘못 입력했거나 변경사항이 있을 시 수정한다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221463"/>
                  </a:ext>
                </a:extLst>
              </a:tr>
              <a:tr h="2422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판매일로 정렬하여 정보를 확인한다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395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상품정보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판매일 등으로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462"/>
                  </a:ext>
                </a:extLst>
              </a:tr>
            </a:tbl>
          </a:graphicData>
        </a:graphic>
      </p:graphicFrame>
      <p:sp>
        <p:nvSpPr>
          <p:cNvPr id="3" name="Google Shape;155;p30">
            <a:extLst>
              <a:ext uri="{FF2B5EF4-FFF2-40B4-BE49-F238E27FC236}">
                <a16:creationId xmlns:a16="http://schemas.microsoft.com/office/drawing/2014/main" id="{42455BB5-ABB0-43A9-8424-1B4D19122669}"/>
              </a:ext>
            </a:extLst>
          </p:cNvPr>
          <p:cNvSpPr txBox="1">
            <a:spLocks/>
          </p:cNvSpPr>
          <p:nvPr/>
        </p:nvSpPr>
        <p:spPr>
          <a:xfrm>
            <a:off x="129290" y="301792"/>
            <a:ext cx="247025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b="1" dirty="0">
                <a:latin typeface="+mj-ea"/>
                <a:ea typeface="+mj-ea"/>
              </a:rPr>
              <a:t>기능분해도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4826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5B3BF37-BCDB-4FF5-8352-AFD79F657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57279"/>
              </p:ext>
            </p:extLst>
          </p:nvPr>
        </p:nvGraphicFramePr>
        <p:xfrm>
          <a:off x="129290" y="789661"/>
          <a:ext cx="8750508" cy="252579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29194">
                  <a:extLst>
                    <a:ext uri="{9D8B030D-6E8A-4147-A177-3AD203B41FA5}">
                      <a16:colId xmlns:a16="http://schemas.microsoft.com/office/drawing/2014/main" val="3270616964"/>
                    </a:ext>
                  </a:extLst>
                </a:gridCol>
                <a:gridCol w="1204834">
                  <a:extLst>
                    <a:ext uri="{9D8B030D-6E8A-4147-A177-3AD203B41FA5}">
                      <a16:colId xmlns:a16="http://schemas.microsoft.com/office/drawing/2014/main" val="504051287"/>
                    </a:ext>
                  </a:extLst>
                </a:gridCol>
                <a:gridCol w="1890634">
                  <a:extLst>
                    <a:ext uri="{9D8B030D-6E8A-4147-A177-3AD203B41FA5}">
                      <a16:colId xmlns:a16="http://schemas.microsoft.com/office/drawing/2014/main" val="4011222179"/>
                    </a:ext>
                  </a:extLst>
                </a:gridCol>
                <a:gridCol w="4425846">
                  <a:extLst>
                    <a:ext uri="{9D8B030D-6E8A-4147-A177-3AD203B41FA5}">
                      <a16:colId xmlns:a16="http://schemas.microsoft.com/office/drawing/2014/main" val="4207950653"/>
                    </a:ext>
                  </a:extLst>
                </a:gridCol>
              </a:tblGrid>
              <a:tr h="331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분류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세부기능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3929"/>
                  </a:ext>
                </a:extLst>
              </a:tr>
              <a:tr h="24384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재고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재고현황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상품코드로 정렬하여 재고를 확인한다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99221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수정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재고의 수량을 수정한다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733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상품코드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상품명으로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35140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입고내역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입고일의 내림차순으로 정렬하여 입고내역을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28910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입고일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상품정보로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98892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출고내역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출고일의 내림차순으로 정렬하여 출고내역을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803239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출고일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상품정보로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2214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재고변동 내역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변경일 내림차순으로 정렬하여 재고변동 내역을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395971"/>
                  </a:ext>
                </a:extLst>
              </a:tr>
              <a:tr h="1948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변경일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상품정보로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462"/>
                  </a:ext>
                </a:extLst>
              </a:tr>
            </a:tbl>
          </a:graphicData>
        </a:graphic>
      </p:graphicFrame>
      <p:sp>
        <p:nvSpPr>
          <p:cNvPr id="5" name="Google Shape;155;p30">
            <a:extLst>
              <a:ext uri="{FF2B5EF4-FFF2-40B4-BE49-F238E27FC236}">
                <a16:creationId xmlns:a16="http://schemas.microsoft.com/office/drawing/2014/main" id="{7CF3A80C-7010-4617-A74D-190D541502A1}"/>
              </a:ext>
            </a:extLst>
          </p:cNvPr>
          <p:cNvSpPr txBox="1">
            <a:spLocks/>
          </p:cNvSpPr>
          <p:nvPr/>
        </p:nvSpPr>
        <p:spPr>
          <a:xfrm>
            <a:off x="129290" y="301792"/>
            <a:ext cx="247025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b="1" dirty="0">
                <a:latin typeface="+mj-ea"/>
                <a:ea typeface="+mj-ea"/>
              </a:rPr>
              <a:t>기능분해도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6CCF9135-E134-4404-AC6B-F4EFA3869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40824"/>
              </p:ext>
            </p:extLst>
          </p:nvPr>
        </p:nvGraphicFramePr>
        <p:xfrm>
          <a:off x="129290" y="3315453"/>
          <a:ext cx="8750508" cy="14630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29194">
                  <a:extLst>
                    <a:ext uri="{9D8B030D-6E8A-4147-A177-3AD203B41FA5}">
                      <a16:colId xmlns:a16="http://schemas.microsoft.com/office/drawing/2014/main" val="3270616964"/>
                    </a:ext>
                  </a:extLst>
                </a:gridCol>
                <a:gridCol w="1204834">
                  <a:extLst>
                    <a:ext uri="{9D8B030D-6E8A-4147-A177-3AD203B41FA5}">
                      <a16:colId xmlns:a16="http://schemas.microsoft.com/office/drawing/2014/main" val="504051287"/>
                    </a:ext>
                  </a:extLst>
                </a:gridCol>
                <a:gridCol w="1890634">
                  <a:extLst>
                    <a:ext uri="{9D8B030D-6E8A-4147-A177-3AD203B41FA5}">
                      <a16:colId xmlns:a16="http://schemas.microsoft.com/office/drawing/2014/main" val="4011222179"/>
                    </a:ext>
                  </a:extLst>
                </a:gridCol>
                <a:gridCol w="4425846">
                  <a:extLst>
                    <a:ext uri="{9D8B030D-6E8A-4147-A177-3AD203B41FA5}">
                      <a16:colId xmlns:a16="http://schemas.microsoft.com/office/drawing/2014/main" val="4207950653"/>
                    </a:ext>
                  </a:extLst>
                </a:gridCol>
              </a:tblGrid>
              <a:tr h="243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회계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매입내역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거래일의 내림차순으로 정렬하여 매입내역을 보여준다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9922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거래일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업체정보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상품정보로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733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매출내역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거래일의 내림차순으로 정렬하여 매출내역을 보여준다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28910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거래일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업체정보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상품정보로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988928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월별결산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총 매입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매출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순이익 정보를 월별로 상품별로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803239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조회하고 싶은 달의 월별결산을 볼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221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57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업무 분담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8615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5;p30">
            <a:extLst>
              <a:ext uri="{FF2B5EF4-FFF2-40B4-BE49-F238E27FC236}">
                <a16:creationId xmlns:a16="http://schemas.microsoft.com/office/drawing/2014/main" id="{7CF3A80C-7010-4617-A74D-190D541502A1}"/>
              </a:ext>
            </a:extLst>
          </p:cNvPr>
          <p:cNvSpPr txBox="1">
            <a:spLocks/>
          </p:cNvSpPr>
          <p:nvPr/>
        </p:nvSpPr>
        <p:spPr>
          <a:xfrm>
            <a:off x="129290" y="301792"/>
            <a:ext cx="247025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b="1" dirty="0">
                <a:latin typeface="+mj-ea"/>
                <a:ea typeface="+mj-ea"/>
              </a:rPr>
              <a:t>기능분해도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F5BF15CE-0771-43F2-8337-15833F220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490241"/>
              </p:ext>
            </p:extLst>
          </p:nvPr>
        </p:nvGraphicFramePr>
        <p:xfrm>
          <a:off x="129290" y="1599129"/>
          <a:ext cx="8750508" cy="130659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29194">
                  <a:extLst>
                    <a:ext uri="{9D8B030D-6E8A-4147-A177-3AD203B41FA5}">
                      <a16:colId xmlns:a16="http://schemas.microsoft.com/office/drawing/2014/main" val="3270616964"/>
                    </a:ext>
                  </a:extLst>
                </a:gridCol>
                <a:gridCol w="1204834">
                  <a:extLst>
                    <a:ext uri="{9D8B030D-6E8A-4147-A177-3AD203B41FA5}">
                      <a16:colId xmlns:a16="http://schemas.microsoft.com/office/drawing/2014/main" val="504051287"/>
                    </a:ext>
                  </a:extLst>
                </a:gridCol>
                <a:gridCol w="1890634">
                  <a:extLst>
                    <a:ext uri="{9D8B030D-6E8A-4147-A177-3AD203B41FA5}">
                      <a16:colId xmlns:a16="http://schemas.microsoft.com/office/drawing/2014/main" val="4011222179"/>
                    </a:ext>
                  </a:extLst>
                </a:gridCol>
                <a:gridCol w="4425846">
                  <a:extLst>
                    <a:ext uri="{9D8B030D-6E8A-4147-A177-3AD203B41FA5}">
                      <a16:colId xmlns:a16="http://schemas.microsoft.com/office/drawing/2014/main" val="4207950653"/>
                    </a:ext>
                  </a:extLst>
                </a:gridCol>
              </a:tblGrid>
              <a:tr h="331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분류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세부기능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3929"/>
                  </a:ext>
                </a:extLst>
              </a:tr>
              <a:tr h="243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인사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사원목록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사원번호로 정렬하여 사원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99221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/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검색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사원번호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이름으로 검색하여 그에 맞는 정보를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733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정보수정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수정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사원 관련 정보를 잘못 입력했거나 변경사항이 있을 시 수정한다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289104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dirty="0"/>
                        <a:t>사원등록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등록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사원 관련 정보를 등록하고 초기 비밀번호를 설정해준다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803239"/>
                  </a:ext>
                </a:extLst>
              </a:tr>
            </a:tbl>
          </a:graphicData>
        </a:graphic>
      </p:graphicFrame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8FD172F6-C3C8-42F0-A0D5-076D463D5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10733"/>
              </p:ext>
            </p:extLst>
          </p:nvPr>
        </p:nvGraphicFramePr>
        <p:xfrm>
          <a:off x="129290" y="2909967"/>
          <a:ext cx="8750508" cy="11277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229194">
                  <a:extLst>
                    <a:ext uri="{9D8B030D-6E8A-4147-A177-3AD203B41FA5}">
                      <a16:colId xmlns:a16="http://schemas.microsoft.com/office/drawing/2014/main" val="3270616964"/>
                    </a:ext>
                  </a:extLst>
                </a:gridCol>
                <a:gridCol w="1204834">
                  <a:extLst>
                    <a:ext uri="{9D8B030D-6E8A-4147-A177-3AD203B41FA5}">
                      <a16:colId xmlns:a16="http://schemas.microsoft.com/office/drawing/2014/main" val="504051287"/>
                    </a:ext>
                  </a:extLst>
                </a:gridCol>
                <a:gridCol w="1890634">
                  <a:extLst>
                    <a:ext uri="{9D8B030D-6E8A-4147-A177-3AD203B41FA5}">
                      <a16:colId xmlns:a16="http://schemas.microsoft.com/office/drawing/2014/main" val="4011222179"/>
                    </a:ext>
                  </a:extLst>
                </a:gridCol>
                <a:gridCol w="4425846">
                  <a:extLst>
                    <a:ext uri="{9D8B030D-6E8A-4147-A177-3AD203B41FA5}">
                      <a16:colId xmlns:a16="http://schemas.microsoft.com/office/drawing/2014/main" val="4207950653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사원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사원정보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로그인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/>
                        <a:t>사원 등록된 사원은 로그인이 되고 메인 페이지로 이동한다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9922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로그아웃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로그아웃을 하면 권한이 사라지므로 로그인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535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비밀번호 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등록된 사원 정보 중 이메일을 입력하여 잊어버린 비밀번호를 찾는다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9889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비밀번호 초기화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비밀번호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회 틀릴 시에 비밀번호가 초기화되고 새로운 임시 비밀번호를 이메일로 전송한다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753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196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프로그램 목록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09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535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30">
            <a:extLst>
              <a:ext uri="{FF2B5EF4-FFF2-40B4-BE49-F238E27FC236}">
                <a16:creationId xmlns:a16="http://schemas.microsoft.com/office/drawing/2014/main" id="{6DE883D3-4F9F-4886-B909-00266EAD60DA}"/>
              </a:ext>
            </a:extLst>
          </p:cNvPr>
          <p:cNvSpPr txBox="1">
            <a:spLocks/>
          </p:cNvSpPr>
          <p:nvPr/>
        </p:nvSpPr>
        <p:spPr>
          <a:xfrm>
            <a:off x="129290" y="301792"/>
            <a:ext cx="247025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b="1" dirty="0">
                <a:latin typeface="+mj-ea"/>
                <a:ea typeface="+mj-ea"/>
              </a:rPr>
              <a:t>프로그램 목록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2B58BB4-F49D-4F93-A6BE-4DC3C15E4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097923"/>
              </p:ext>
            </p:extLst>
          </p:nvPr>
        </p:nvGraphicFramePr>
        <p:xfrm>
          <a:off x="319790" y="879592"/>
          <a:ext cx="8504423" cy="4028606"/>
        </p:xfrm>
        <a:graphic>
          <a:graphicData uri="http://schemas.openxmlformats.org/drawingml/2006/table">
            <a:tbl>
              <a:tblPr firstRow="1" bandRow="1">
                <a:tableStyleId>{693F1B77-0B49-4CC3-A65D-8CD5DCF77CA0}</a:tableStyleId>
              </a:tblPr>
              <a:tblGrid>
                <a:gridCol w="699694">
                  <a:extLst>
                    <a:ext uri="{9D8B030D-6E8A-4147-A177-3AD203B41FA5}">
                      <a16:colId xmlns:a16="http://schemas.microsoft.com/office/drawing/2014/main" val="144039116"/>
                    </a:ext>
                  </a:extLst>
                </a:gridCol>
                <a:gridCol w="902181">
                  <a:extLst>
                    <a:ext uri="{9D8B030D-6E8A-4147-A177-3AD203B41FA5}">
                      <a16:colId xmlns:a16="http://schemas.microsoft.com/office/drawing/2014/main" val="262276595"/>
                    </a:ext>
                  </a:extLst>
                </a:gridCol>
                <a:gridCol w="1585015">
                  <a:extLst>
                    <a:ext uri="{9D8B030D-6E8A-4147-A177-3AD203B41FA5}">
                      <a16:colId xmlns:a16="http://schemas.microsoft.com/office/drawing/2014/main" val="2144271015"/>
                    </a:ext>
                  </a:extLst>
                </a:gridCol>
                <a:gridCol w="1801407">
                  <a:extLst>
                    <a:ext uri="{9D8B030D-6E8A-4147-A177-3AD203B41FA5}">
                      <a16:colId xmlns:a16="http://schemas.microsoft.com/office/drawing/2014/main" val="3671012259"/>
                    </a:ext>
                  </a:extLst>
                </a:gridCol>
                <a:gridCol w="1758063">
                  <a:extLst>
                    <a:ext uri="{9D8B030D-6E8A-4147-A177-3AD203B41FA5}">
                      <a16:colId xmlns:a16="http://schemas.microsoft.com/office/drawing/2014/main" val="965892778"/>
                    </a:ext>
                  </a:extLst>
                </a:gridCol>
                <a:gridCol w="1758063">
                  <a:extLst>
                    <a:ext uri="{9D8B030D-6E8A-4147-A177-3AD203B41FA5}">
                      <a16:colId xmlns:a16="http://schemas.microsoft.com/office/drawing/2014/main" val="1756032749"/>
                    </a:ext>
                  </a:extLst>
                </a:gridCol>
              </a:tblGrid>
              <a:tr h="2998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개발 컴포넌트 목록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프로그램 파일명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프로그램 파일명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12926"/>
                  </a:ext>
                </a:extLst>
              </a:tr>
              <a:tr h="29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 depth</a:t>
                      </a:r>
                      <a:endParaRPr lang="ko-KR" altLang="en-US" sz="10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 depth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 depth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model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jsp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java</a:t>
                      </a:r>
                      <a:endParaRPr lang="ko-KR" altLang="en-US" sz="1000" b="1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356468"/>
                  </a:ext>
                </a:extLst>
              </a:tr>
              <a:tr h="206910">
                <a:tc rowSpan="1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/>
                        <a:t>src</a:t>
                      </a:r>
                      <a:endParaRPr lang="ko-KR" altLang="en-US" sz="12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구매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구매처 </a:t>
                      </a:r>
                      <a:r>
                        <a:rPr lang="ko-KR" altLang="en-US" sz="900" b="1" dirty="0"/>
                        <a:t>목록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Seller.java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SellerBoardDao.java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list.jsp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ListAction.java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28665640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구매처 </a:t>
                      </a:r>
                      <a:r>
                        <a:rPr lang="ko-KR" altLang="en-US" sz="900" b="1" dirty="0"/>
                        <a:t>정보 등록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writeForm.jsp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WriteForm.java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4379012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구매처 </a:t>
                      </a:r>
                      <a:r>
                        <a:rPr lang="ko-KR" altLang="en-US" sz="900" b="1" dirty="0"/>
                        <a:t>정보 등록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write.jsp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Write.java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52541904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구매처 </a:t>
                      </a:r>
                      <a:r>
                        <a:rPr lang="ko-KR" altLang="en-US" sz="900" b="1" dirty="0"/>
                        <a:t>정보 수정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updateForm.jsp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UpdateForm.java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2129552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/>
                        <a:t>구매처 </a:t>
                      </a:r>
                      <a:r>
                        <a:rPr lang="ko-KR" altLang="en-US" sz="900" b="1" dirty="0"/>
                        <a:t>정보 수정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update.jsp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Update.java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8923069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구매처 </a:t>
                      </a:r>
                      <a:r>
                        <a:rPr lang="ko-KR" altLang="en-US" sz="900" b="1" dirty="0"/>
                        <a:t>정보 삭제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deleteForm.jsp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DeleteForm.java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0927138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구매처 </a:t>
                      </a:r>
                      <a:r>
                        <a:rPr lang="ko-KR" altLang="en-US" sz="900" b="1" dirty="0"/>
                        <a:t>정보 삭제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delete.jsp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Delete.java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0194009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상품 목록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Product.java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ProductBoardDao.java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list.jsp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ListAction.java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96203161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상품 정보 등록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writeForm.jsp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WriteForm.java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5482948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상품 정보 등록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write.jsp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Write.java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048854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상품 정보 수정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updateForm.jsp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UpdateForm.java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4251579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상품 정보 수정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update.jsp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Update.java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84444737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구매 </a:t>
                      </a:r>
                      <a:r>
                        <a:rPr lang="ko-KR" altLang="en-US" sz="900" b="1" dirty="0"/>
                        <a:t>목록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PurchaseHistory.java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PurchaseHistoryBoardDao.java</a:t>
                      </a:r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list.jsp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ListAction.java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0041939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구매 </a:t>
                      </a:r>
                      <a:r>
                        <a:rPr lang="ko-KR" altLang="en-US" sz="900" b="1" dirty="0"/>
                        <a:t>등록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writeForm.jsp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WriteForm.java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646132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/>
                        <a:t>구매등록 </a:t>
                      </a:r>
                      <a:r>
                        <a:rPr lang="ko-KR" altLang="en-US" sz="900" b="1" dirty="0"/>
                        <a:t>처리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write.jsp</a:t>
                      </a:r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Write.java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591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430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30">
            <a:extLst>
              <a:ext uri="{FF2B5EF4-FFF2-40B4-BE49-F238E27FC236}">
                <a16:creationId xmlns:a16="http://schemas.microsoft.com/office/drawing/2014/main" id="{6DE883D3-4F9F-4886-B909-00266EAD60DA}"/>
              </a:ext>
            </a:extLst>
          </p:cNvPr>
          <p:cNvSpPr txBox="1">
            <a:spLocks/>
          </p:cNvSpPr>
          <p:nvPr/>
        </p:nvSpPr>
        <p:spPr>
          <a:xfrm>
            <a:off x="129290" y="301792"/>
            <a:ext cx="247025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b="1" dirty="0">
                <a:latin typeface="+mj-ea"/>
                <a:ea typeface="+mj-ea"/>
              </a:rPr>
              <a:t>프로그램 목록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2B58BB4-F49D-4F93-A6BE-4DC3C15E4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384796"/>
              </p:ext>
            </p:extLst>
          </p:nvPr>
        </p:nvGraphicFramePr>
        <p:xfrm>
          <a:off x="319790" y="879592"/>
          <a:ext cx="8504423" cy="2885606"/>
        </p:xfrm>
        <a:graphic>
          <a:graphicData uri="http://schemas.openxmlformats.org/drawingml/2006/table">
            <a:tbl>
              <a:tblPr firstRow="1" bandRow="1">
                <a:tableStyleId>{693F1B77-0B49-4CC3-A65D-8CD5DCF77CA0}</a:tableStyleId>
              </a:tblPr>
              <a:tblGrid>
                <a:gridCol w="699694">
                  <a:extLst>
                    <a:ext uri="{9D8B030D-6E8A-4147-A177-3AD203B41FA5}">
                      <a16:colId xmlns:a16="http://schemas.microsoft.com/office/drawing/2014/main" val="144039116"/>
                    </a:ext>
                  </a:extLst>
                </a:gridCol>
                <a:gridCol w="902181">
                  <a:extLst>
                    <a:ext uri="{9D8B030D-6E8A-4147-A177-3AD203B41FA5}">
                      <a16:colId xmlns:a16="http://schemas.microsoft.com/office/drawing/2014/main" val="262276595"/>
                    </a:ext>
                  </a:extLst>
                </a:gridCol>
                <a:gridCol w="1585015">
                  <a:extLst>
                    <a:ext uri="{9D8B030D-6E8A-4147-A177-3AD203B41FA5}">
                      <a16:colId xmlns:a16="http://schemas.microsoft.com/office/drawing/2014/main" val="2144271015"/>
                    </a:ext>
                  </a:extLst>
                </a:gridCol>
                <a:gridCol w="1801407">
                  <a:extLst>
                    <a:ext uri="{9D8B030D-6E8A-4147-A177-3AD203B41FA5}">
                      <a16:colId xmlns:a16="http://schemas.microsoft.com/office/drawing/2014/main" val="3671012259"/>
                    </a:ext>
                  </a:extLst>
                </a:gridCol>
                <a:gridCol w="1758063">
                  <a:extLst>
                    <a:ext uri="{9D8B030D-6E8A-4147-A177-3AD203B41FA5}">
                      <a16:colId xmlns:a16="http://schemas.microsoft.com/office/drawing/2014/main" val="965892778"/>
                    </a:ext>
                  </a:extLst>
                </a:gridCol>
                <a:gridCol w="1758063">
                  <a:extLst>
                    <a:ext uri="{9D8B030D-6E8A-4147-A177-3AD203B41FA5}">
                      <a16:colId xmlns:a16="http://schemas.microsoft.com/office/drawing/2014/main" val="1756032749"/>
                    </a:ext>
                  </a:extLst>
                </a:gridCol>
              </a:tblGrid>
              <a:tr h="2998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개발 컴포넌트 목록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프로그램 파일명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프로그램 파일명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12926"/>
                  </a:ext>
                </a:extLst>
              </a:tr>
              <a:tr h="29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 depth</a:t>
                      </a:r>
                      <a:endParaRPr lang="ko-KR" altLang="en-US" sz="10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 depth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 depth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model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jsp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java</a:t>
                      </a:r>
                      <a:endParaRPr lang="ko-KR" altLang="en-US" sz="1000" b="1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356468"/>
                  </a:ext>
                </a:extLst>
              </a:tr>
              <a:tr h="20691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/>
                        <a:t>src</a:t>
                      </a:r>
                      <a:endParaRPr lang="ko-KR" altLang="en-US" sz="12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판매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판매처 목록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CustomerBoard.java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CustomerBoardDao.java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customerList.jsp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CustomerListAction.java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28665640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판매처 정보 등록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customerWriteForm.jsp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WriteForm.java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4379012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판매처 정보 등록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customerWrite.jsp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Write.java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52541904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판매처 정보 수정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customerUpdateForm.jsp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Update.java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2129552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판매처 정보 수정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customerUpdate.jsp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UpdateForm.java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8923069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판매처 정보 삭제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customerDeleteForm.jsp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DeleteForm.java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0927138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판매처 정보 삭제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customerDelete.jsp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Delete.java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0194009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판매 목록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SalesOrderBoard.java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SalesOrderBoardDao.java</a:t>
                      </a:r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salesOrderList.jsp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SalesOrderListAction.java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0041939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판매 등록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salesOrderWriteForm.jsp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SalesOrderWriteForm.java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646132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판매등록 처리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salesOrderWrite.jsp</a:t>
                      </a:r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SalesOrderWrite.java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591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193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30">
            <a:extLst>
              <a:ext uri="{FF2B5EF4-FFF2-40B4-BE49-F238E27FC236}">
                <a16:creationId xmlns:a16="http://schemas.microsoft.com/office/drawing/2014/main" id="{6DE883D3-4F9F-4886-B909-00266EAD60DA}"/>
              </a:ext>
            </a:extLst>
          </p:cNvPr>
          <p:cNvSpPr txBox="1">
            <a:spLocks/>
          </p:cNvSpPr>
          <p:nvPr/>
        </p:nvSpPr>
        <p:spPr>
          <a:xfrm>
            <a:off x="129290" y="301792"/>
            <a:ext cx="247025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b="1" dirty="0">
                <a:latin typeface="+mj-ea"/>
                <a:ea typeface="+mj-ea"/>
              </a:rPr>
              <a:t>프로그램 목록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2B58BB4-F49D-4F93-A6BE-4DC3C15E4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82773"/>
              </p:ext>
            </p:extLst>
          </p:nvPr>
        </p:nvGraphicFramePr>
        <p:xfrm>
          <a:off x="319790" y="879592"/>
          <a:ext cx="8504423" cy="3205646"/>
        </p:xfrm>
        <a:graphic>
          <a:graphicData uri="http://schemas.openxmlformats.org/drawingml/2006/table">
            <a:tbl>
              <a:tblPr firstRow="1" bandRow="1">
                <a:tableStyleId>{693F1B77-0B49-4CC3-A65D-8CD5DCF77CA0}</a:tableStyleId>
              </a:tblPr>
              <a:tblGrid>
                <a:gridCol w="699694">
                  <a:extLst>
                    <a:ext uri="{9D8B030D-6E8A-4147-A177-3AD203B41FA5}">
                      <a16:colId xmlns:a16="http://schemas.microsoft.com/office/drawing/2014/main" val="144039116"/>
                    </a:ext>
                  </a:extLst>
                </a:gridCol>
                <a:gridCol w="902181">
                  <a:extLst>
                    <a:ext uri="{9D8B030D-6E8A-4147-A177-3AD203B41FA5}">
                      <a16:colId xmlns:a16="http://schemas.microsoft.com/office/drawing/2014/main" val="262276595"/>
                    </a:ext>
                  </a:extLst>
                </a:gridCol>
                <a:gridCol w="1585015">
                  <a:extLst>
                    <a:ext uri="{9D8B030D-6E8A-4147-A177-3AD203B41FA5}">
                      <a16:colId xmlns:a16="http://schemas.microsoft.com/office/drawing/2014/main" val="2144271015"/>
                    </a:ext>
                  </a:extLst>
                </a:gridCol>
                <a:gridCol w="1801407">
                  <a:extLst>
                    <a:ext uri="{9D8B030D-6E8A-4147-A177-3AD203B41FA5}">
                      <a16:colId xmlns:a16="http://schemas.microsoft.com/office/drawing/2014/main" val="3671012259"/>
                    </a:ext>
                  </a:extLst>
                </a:gridCol>
                <a:gridCol w="1758063">
                  <a:extLst>
                    <a:ext uri="{9D8B030D-6E8A-4147-A177-3AD203B41FA5}">
                      <a16:colId xmlns:a16="http://schemas.microsoft.com/office/drawing/2014/main" val="965892778"/>
                    </a:ext>
                  </a:extLst>
                </a:gridCol>
                <a:gridCol w="1758063">
                  <a:extLst>
                    <a:ext uri="{9D8B030D-6E8A-4147-A177-3AD203B41FA5}">
                      <a16:colId xmlns:a16="http://schemas.microsoft.com/office/drawing/2014/main" val="1756032749"/>
                    </a:ext>
                  </a:extLst>
                </a:gridCol>
              </a:tblGrid>
              <a:tr h="2998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개발 컴포넌트 목록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프로그램 파일명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프로그램 파일명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12926"/>
                  </a:ext>
                </a:extLst>
              </a:tr>
              <a:tr h="29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 depth</a:t>
                      </a:r>
                      <a:endParaRPr lang="ko-KR" altLang="en-US" sz="10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 depth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 depth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model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jsp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java</a:t>
                      </a:r>
                      <a:endParaRPr lang="ko-KR" altLang="en-US" sz="1000" b="1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356468"/>
                  </a:ext>
                </a:extLst>
              </a:tr>
              <a:tr h="206910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/>
                        <a:t>src</a:t>
                      </a:r>
                      <a:endParaRPr lang="ko-KR" altLang="en-US" sz="12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재고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재고현황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Product.java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ProductDao.java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productList.jsp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ProductList.java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28665640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상세정보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modifyStockForm.jsp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ModifyStockForm.java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4379012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재고 수정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modifyStock.jsp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ModifyStock.java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52541904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재고 변경 내역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modifyStockList.jsp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ModifyStockList.java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2129552"/>
                  </a:ext>
                </a:extLst>
              </a:tr>
              <a:tr h="5029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입고내역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InProduct.java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InProductDao.java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inProductList.jsp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InProductList.java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8923069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출고내역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OutProduct.java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OutProductDao.java</a:t>
                      </a:r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outProductList.jsp</a:t>
                      </a:r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OutProductList.java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927138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회계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매입내역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ExpenseBoard.java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expenseList.jsp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6203161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매출내역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ProfitBoard.java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profitList.jsp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5482948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월별 결산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FStatementBoard.java</a:t>
                      </a:r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048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0691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30">
            <a:extLst>
              <a:ext uri="{FF2B5EF4-FFF2-40B4-BE49-F238E27FC236}">
                <a16:creationId xmlns:a16="http://schemas.microsoft.com/office/drawing/2014/main" id="{6DE883D3-4F9F-4886-B909-00266EAD60DA}"/>
              </a:ext>
            </a:extLst>
          </p:cNvPr>
          <p:cNvSpPr txBox="1">
            <a:spLocks/>
          </p:cNvSpPr>
          <p:nvPr/>
        </p:nvSpPr>
        <p:spPr>
          <a:xfrm>
            <a:off x="129290" y="301792"/>
            <a:ext cx="247025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b="1" dirty="0">
                <a:latin typeface="+mj-ea"/>
                <a:ea typeface="+mj-ea"/>
              </a:rPr>
              <a:t>프로그램 목록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2B58BB4-F49D-4F93-A6BE-4DC3C15E4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806642"/>
              </p:ext>
            </p:extLst>
          </p:nvPr>
        </p:nvGraphicFramePr>
        <p:xfrm>
          <a:off x="319790" y="879592"/>
          <a:ext cx="8504423" cy="3388526"/>
        </p:xfrm>
        <a:graphic>
          <a:graphicData uri="http://schemas.openxmlformats.org/drawingml/2006/table">
            <a:tbl>
              <a:tblPr firstRow="1" bandRow="1">
                <a:tableStyleId>{693F1B77-0B49-4CC3-A65D-8CD5DCF77CA0}</a:tableStyleId>
              </a:tblPr>
              <a:tblGrid>
                <a:gridCol w="699694">
                  <a:extLst>
                    <a:ext uri="{9D8B030D-6E8A-4147-A177-3AD203B41FA5}">
                      <a16:colId xmlns:a16="http://schemas.microsoft.com/office/drawing/2014/main" val="144039116"/>
                    </a:ext>
                  </a:extLst>
                </a:gridCol>
                <a:gridCol w="902181">
                  <a:extLst>
                    <a:ext uri="{9D8B030D-6E8A-4147-A177-3AD203B41FA5}">
                      <a16:colId xmlns:a16="http://schemas.microsoft.com/office/drawing/2014/main" val="262276595"/>
                    </a:ext>
                  </a:extLst>
                </a:gridCol>
                <a:gridCol w="1585015">
                  <a:extLst>
                    <a:ext uri="{9D8B030D-6E8A-4147-A177-3AD203B41FA5}">
                      <a16:colId xmlns:a16="http://schemas.microsoft.com/office/drawing/2014/main" val="2144271015"/>
                    </a:ext>
                  </a:extLst>
                </a:gridCol>
                <a:gridCol w="1801407">
                  <a:extLst>
                    <a:ext uri="{9D8B030D-6E8A-4147-A177-3AD203B41FA5}">
                      <a16:colId xmlns:a16="http://schemas.microsoft.com/office/drawing/2014/main" val="3671012259"/>
                    </a:ext>
                  </a:extLst>
                </a:gridCol>
                <a:gridCol w="1758063">
                  <a:extLst>
                    <a:ext uri="{9D8B030D-6E8A-4147-A177-3AD203B41FA5}">
                      <a16:colId xmlns:a16="http://schemas.microsoft.com/office/drawing/2014/main" val="965892778"/>
                    </a:ext>
                  </a:extLst>
                </a:gridCol>
                <a:gridCol w="1758063">
                  <a:extLst>
                    <a:ext uri="{9D8B030D-6E8A-4147-A177-3AD203B41FA5}">
                      <a16:colId xmlns:a16="http://schemas.microsoft.com/office/drawing/2014/main" val="1756032749"/>
                    </a:ext>
                  </a:extLst>
                </a:gridCol>
              </a:tblGrid>
              <a:tr h="2998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개발 컴포넌트 목록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프로그램 파일명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프로그램 파일명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912926"/>
                  </a:ext>
                </a:extLst>
              </a:tr>
              <a:tr h="299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 depth</a:t>
                      </a:r>
                      <a:endParaRPr lang="ko-KR" altLang="en-US" sz="10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 depth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 depth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Model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jsp</a:t>
                      </a:r>
                      <a:endParaRPr lang="ko-KR" altLang="en-US" sz="1000" b="1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java</a:t>
                      </a:r>
                      <a:endParaRPr lang="ko-KR" altLang="en-US" sz="1000" b="1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356468"/>
                  </a:ext>
                </a:extLst>
              </a:tr>
              <a:tr h="20691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/>
                        <a:t>src</a:t>
                      </a:r>
                      <a:endParaRPr lang="ko-KR" altLang="en-US" sz="1200" b="1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인사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사원 목록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11"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Emp.java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Hr.java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HrDao.java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list.jsp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HrListCommand.java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28665640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사원 등록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insertForm.jsp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HrInsertFormCommand.java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4379012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사원 등록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insertResult.jsp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HrInsertCommand.java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52541904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사원 정보 수정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updateForm.jsp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HrUpdateFormCommand.java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2129552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사원 정보 수정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updateResult.jsp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HrUpdateCommand.java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8923069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비밀번호 체크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checkForm.jsp</a:t>
                      </a:r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HrCheckCommand.java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HrCheckFormCommand.java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927138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사원 정보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로그인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loginForm.jsp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LoginFormCommand.java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75482948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로그인 처리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loginResult.jsp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LoginCommand.java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17048854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로그아웃 처리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loginForm.jsp</a:t>
                      </a:r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LogoutCommand.java</a:t>
                      </a:r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251579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공통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인덱스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index.jsp</a:t>
                      </a:r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84444737"/>
                  </a:ext>
                </a:extLst>
              </a:tr>
              <a:tr h="20691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1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/>
                        <a:t>메인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/>
                        <a:t>main.jsp</a:t>
                      </a:r>
                      <a:endParaRPr lang="ko-KR" altLang="en-US" sz="900" dirty="0"/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041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804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955D260E-5152-4446-A118-6163C39E04A2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3883674" y="2098650"/>
            <a:ext cx="2145419" cy="946200"/>
          </a:xfrm>
        </p:spPr>
        <p:txBody>
          <a:bodyPr/>
          <a:lstStyle/>
          <a:p>
            <a:r>
              <a:rPr lang="ko-KR" altLang="en-US" sz="2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7602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>
          <a:xfrm>
            <a:off x="3870900" y="828000"/>
            <a:ext cx="3867300" cy="7457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업무분담</a:t>
            </a:r>
            <a:endParaRPr sz="2800" b="1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4394752" y="1887062"/>
            <a:ext cx="3351395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latin typeface="+mj-ea"/>
                <a:ea typeface="+mj-ea"/>
              </a:rPr>
              <a:t>총괄 및 로그인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회원 가입 </a:t>
            </a:r>
            <a:r>
              <a:rPr lang="en-US" altLang="ko-KR" sz="1400" b="1" dirty="0">
                <a:latin typeface="+mj-ea"/>
                <a:ea typeface="+mj-ea"/>
              </a:rPr>
              <a:t>– </a:t>
            </a:r>
            <a:r>
              <a:rPr lang="ko-KR" altLang="en-US" sz="1400" b="1" dirty="0">
                <a:latin typeface="+mj-ea"/>
                <a:ea typeface="+mj-ea"/>
              </a:rPr>
              <a:t>이종민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>
                <a:latin typeface="+mj-ea"/>
                <a:ea typeface="+mj-ea"/>
                <a:cs typeface="Open Sans Light"/>
                <a:sym typeface="Open Sans Light"/>
              </a:rPr>
              <a:t>구매 </a:t>
            </a:r>
            <a:r>
              <a:rPr lang="en-US" altLang="ko-KR" sz="1400" b="1" dirty="0">
                <a:latin typeface="+mj-ea"/>
                <a:ea typeface="+mj-ea"/>
                <a:cs typeface="Open Sans Light"/>
                <a:sym typeface="Open Sans Light"/>
              </a:rPr>
              <a:t>– </a:t>
            </a:r>
            <a:r>
              <a:rPr lang="ko-KR" altLang="en-US" sz="1400" b="1" dirty="0">
                <a:latin typeface="+mj-ea"/>
                <a:ea typeface="+mj-ea"/>
                <a:cs typeface="Open Sans Light"/>
                <a:sym typeface="Open Sans Light"/>
              </a:rPr>
              <a:t>김상우</a:t>
            </a:r>
            <a:endParaRPr lang="en-US" altLang="ko-KR" sz="1400" b="1" dirty="0">
              <a:latin typeface="+mj-ea"/>
              <a:ea typeface="+mj-ea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+mj-ea"/>
              <a:ea typeface="+mj-ea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latin typeface="+mj-ea"/>
                <a:ea typeface="+mj-ea"/>
              </a:rPr>
              <a:t>재고 </a:t>
            </a:r>
            <a:r>
              <a:rPr lang="en-US" altLang="ko-KR" sz="1400" b="1" dirty="0">
                <a:latin typeface="+mj-ea"/>
                <a:ea typeface="+mj-ea"/>
              </a:rPr>
              <a:t>– </a:t>
            </a:r>
            <a:r>
              <a:rPr lang="ko-KR" altLang="en-US" sz="1400" b="1" dirty="0">
                <a:latin typeface="+mj-ea"/>
                <a:ea typeface="+mj-ea"/>
              </a:rPr>
              <a:t>오지선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+mj-ea"/>
              <a:ea typeface="+mj-ea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latin typeface="+mj-ea"/>
                <a:ea typeface="+mj-ea"/>
              </a:rPr>
              <a:t>판매 </a:t>
            </a:r>
            <a:r>
              <a:rPr lang="en-US" altLang="ko-KR" sz="1400" b="1" dirty="0">
                <a:latin typeface="+mj-ea"/>
                <a:ea typeface="+mj-ea"/>
              </a:rPr>
              <a:t>– </a:t>
            </a:r>
            <a:r>
              <a:rPr lang="ko-KR" altLang="en-US" sz="1400" b="1" dirty="0">
                <a:latin typeface="+mj-ea"/>
                <a:ea typeface="+mj-ea"/>
              </a:rPr>
              <a:t>오윤석</a:t>
            </a:r>
            <a:endParaRPr lang="en-US" altLang="ko-KR" sz="1400" b="1" dirty="0">
              <a:latin typeface="+mj-ea"/>
              <a:ea typeface="+mj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+mj-ea"/>
              <a:ea typeface="+mj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latin typeface="+mj-ea"/>
                <a:ea typeface="+mj-ea"/>
                <a:cs typeface="Open Sans Light"/>
                <a:sym typeface="Open Sans Light"/>
              </a:rPr>
              <a:t>회계 </a:t>
            </a:r>
            <a:r>
              <a:rPr lang="en-US" altLang="ko-KR" sz="1400" b="1" dirty="0">
                <a:latin typeface="+mj-ea"/>
                <a:ea typeface="+mj-ea"/>
                <a:cs typeface="Open Sans Light"/>
                <a:sym typeface="Open Sans Light"/>
              </a:rPr>
              <a:t>- </a:t>
            </a:r>
            <a:r>
              <a:rPr lang="ko-KR" altLang="en-US" sz="1400" b="1" dirty="0">
                <a:latin typeface="+mj-ea"/>
                <a:ea typeface="+mj-ea"/>
                <a:cs typeface="Open Sans Light"/>
                <a:sym typeface="Open Sans Light"/>
              </a:rPr>
              <a:t>김은영</a:t>
            </a:r>
            <a:endParaRPr lang="en-US" altLang="ko-KR" sz="1400" b="1" dirty="0">
              <a:latin typeface="+mj-ea"/>
              <a:ea typeface="+mj-ea"/>
              <a:cs typeface="Open Sans Light"/>
              <a:sym typeface="Open Sans Light"/>
            </a:endParaRPr>
          </a:p>
        </p:txBody>
      </p:sp>
      <p:sp>
        <p:nvSpPr>
          <p:cNvPr id="188" name="Google Shape;188;p32"/>
          <p:cNvSpPr/>
          <p:nvPr/>
        </p:nvSpPr>
        <p:spPr>
          <a:xfrm>
            <a:off x="1729675" y="2063475"/>
            <a:ext cx="955875" cy="1130375"/>
          </a:xfrm>
          <a:prstGeom prst="flowChartInternalStorage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F3F3F3"/>
                </a:solidFill>
              </a:rPr>
              <a:t>개발 일정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03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258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C1F0830A-6328-4BB6-8D0C-9AB15CA5C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79888"/>
              </p:ext>
            </p:extLst>
          </p:nvPr>
        </p:nvGraphicFramePr>
        <p:xfrm>
          <a:off x="1290838" y="92608"/>
          <a:ext cx="7768096" cy="457208"/>
        </p:xfrm>
        <a:graphic>
          <a:graphicData uri="http://schemas.openxmlformats.org/drawingml/2006/table">
            <a:tbl>
              <a:tblPr firstRow="1" bandRow="1">
                <a:tableStyleId>{693F1B77-0B49-4CC3-A65D-8CD5DCF77CA0}</a:tableStyleId>
              </a:tblPr>
              <a:tblGrid>
                <a:gridCol w="6211562">
                  <a:extLst>
                    <a:ext uri="{9D8B030D-6E8A-4147-A177-3AD203B41FA5}">
                      <a16:colId xmlns:a16="http://schemas.microsoft.com/office/drawing/2014/main" val="3575176015"/>
                    </a:ext>
                  </a:extLst>
                </a:gridCol>
                <a:gridCol w="1556534">
                  <a:extLst>
                    <a:ext uri="{9D8B030D-6E8A-4147-A177-3AD203B41FA5}">
                      <a16:colId xmlns:a16="http://schemas.microsoft.com/office/drawing/2014/main" val="3819413766"/>
                    </a:ext>
                  </a:extLst>
                </a:gridCol>
              </a:tblGrid>
              <a:tr h="457208">
                <a:tc>
                  <a:txBody>
                    <a:bodyPr/>
                    <a:lstStyle/>
                    <a:p>
                      <a:pPr lvl="3" algn="ctr" latinLnBrk="1"/>
                      <a:r>
                        <a:rPr lang="en-US" altLang="ko-KR" b="1" dirty="0"/>
                        <a:t>11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b="1" dirty="0"/>
                        <a:t>12</a:t>
                      </a:r>
                      <a:r>
                        <a:rPr lang="ko-KR" altLang="en-US" b="1" dirty="0"/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442813"/>
                  </a:ext>
                </a:extLst>
              </a:tr>
            </a:tbl>
          </a:graphicData>
        </a:graphic>
      </p:graphicFrame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ADF9B108-F3DC-4F20-8F65-DAFACA33AD0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089289365"/>
              </p:ext>
            </p:extLst>
          </p:nvPr>
        </p:nvGraphicFramePr>
        <p:xfrm>
          <a:off x="1290838" y="549816"/>
          <a:ext cx="7768110" cy="365760"/>
        </p:xfrm>
        <a:graphic>
          <a:graphicData uri="http://schemas.openxmlformats.org/drawingml/2006/table">
            <a:tbl>
              <a:tblPr firstRow="1" bandRow="1">
                <a:tableStyleId>{693F1B77-0B49-4CC3-A65D-8CD5DCF77CA0}</a:tableStyleId>
              </a:tblPr>
              <a:tblGrid>
                <a:gridCol w="221946">
                  <a:extLst>
                    <a:ext uri="{9D8B030D-6E8A-4147-A177-3AD203B41FA5}">
                      <a16:colId xmlns:a16="http://schemas.microsoft.com/office/drawing/2014/main" val="449189340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234332503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4020682439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274299878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1778171316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66637226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1533303642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1461253104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4153714760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214006866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899731720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546389354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4111934146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2850252318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302803597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965997470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1340262444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940131094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218824413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91656398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1358967493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4251258913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1717065764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279269930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805859929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2943874646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783696424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4278517460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1871434525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656813216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230983391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618693414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3344531851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2950170773"/>
                    </a:ext>
                  </a:extLst>
                </a:gridCol>
                <a:gridCol w="221946">
                  <a:extLst>
                    <a:ext uri="{9D8B030D-6E8A-4147-A177-3AD203B41FA5}">
                      <a16:colId xmlns:a16="http://schemas.microsoft.com/office/drawing/2014/main" val="2819890885"/>
                    </a:ext>
                  </a:extLst>
                </a:gridCol>
              </a:tblGrid>
              <a:tr h="161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3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4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5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6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7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8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9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11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12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13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14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15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16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17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18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19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21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22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23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24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25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26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27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28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29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30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1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2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3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4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5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6</a:t>
                      </a:r>
                      <a:endParaRPr lang="ko-KR" alt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/>
                        <a:t>7</a:t>
                      </a:r>
                      <a:endParaRPr lang="ko-KR" altLang="en-US" sz="9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922860"/>
                  </a:ext>
                </a:extLst>
              </a:tr>
            </a:tbl>
          </a:graphicData>
        </a:graphic>
      </p:graphicFrame>
      <p:graphicFrame>
        <p:nvGraphicFramePr>
          <p:cNvPr id="14" name="표 56">
            <a:extLst>
              <a:ext uri="{FF2B5EF4-FFF2-40B4-BE49-F238E27FC236}">
                <a16:creationId xmlns:a16="http://schemas.microsoft.com/office/drawing/2014/main" id="{4B30CB8C-EFD1-4632-BFDE-CEDE4C874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3466"/>
              </p:ext>
            </p:extLst>
          </p:nvPr>
        </p:nvGraphicFramePr>
        <p:xfrm>
          <a:off x="0" y="92608"/>
          <a:ext cx="1296617" cy="4998993"/>
        </p:xfrm>
        <a:graphic>
          <a:graphicData uri="http://schemas.openxmlformats.org/drawingml/2006/table">
            <a:tbl>
              <a:tblPr firstRow="1" bandRow="1">
                <a:tableStyleId>{693F1B77-0B49-4CC3-A65D-8CD5DCF77CA0}</a:tableStyleId>
              </a:tblPr>
              <a:tblGrid>
                <a:gridCol w="1296617">
                  <a:extLst>
                    <a:ext uri="{9D8B030D-6E8A-4147-A177-3AD203B41FA5}">
                      <a16:colId xmlns:a16="http://schemas.microsoft.com/office/drawing/2014/main" val="728383238"/>
                    </a:ext>
                  </a:extLst>
                </a:gridCol>
              </a:tblGrid>
              <a:tr h="838473"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b="1" dirty="0"/>
                        <a:t>상세구분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892522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/>
                        <a:t>1.</a:t>
                      </a:r>
                      <a:r>
                        <a:rPr lang="ko-KR" altLang="en-US" sz="700" b="1" dirty="0"/>
                        <a:t>프로젝트 기획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849685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프로젝트 주제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564797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페이지 목록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680598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메뉴 트리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831080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주요 화면 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139034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업무 분담 및 일정표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090588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/>
                        <a:t>2. </a:t>
                      </a:r>
                      <a:r>
                        <a:rPr lang="ko-KR" altLang="en-US" sz="700" b="1" dirty="0"/>
                        <a:t>기획 및 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52078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테이블 설계</a:t>
                      </a:r>
                      <a:r>
                        <a:rPr lang="en-US" altLang="ko-KR" sz="700" dirty="0"/>
                        <a:t>(ERD), </a:t>
                      </a:r>
                      <a:r>
                        <a:rPr lang="ko-KR" altLang="en-US" sz="700" dirty="0"/>
                        <a:t>명세서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481205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상세화면 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48578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기능 정의서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615248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프로그램 목록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9735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업무 분담 세분화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765984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/>
                        <a:t>3. </a:t>
                      </a:r>
                      <a:r>
                        <a:rPr lang="ko-KR" altLang="en-US" sz="700" b="1" dirty="0"/>
                        <a:t>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65110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/>
                        <a:t>UI</a:t>
                      </a:r>
                      <a:r>
                        <a:rPr lang="ko-KR" altLang="en-US" sz="700" dirty="0"/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720638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공통 모듈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043433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추가 기능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73531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/>
                        <a:t>4.</a:t>
                      </a:r>
                      <a:r>
                        <a:rPr lang="ko-KR" altLang="en-US" sz="700" b="1" dirty="0"/>
                        <a:t>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87640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디버깅</a:t>
                      </a:r>
                      <a:r>
                        <a:rPr lang="en-US" altLang="ko-KR" sz="700" dirty="0"/>
                        <a:t>(</a:t>
                      </a:r>
                      <a:r>
                        <a:rPr lang="ko-KR" altLang="en-US" sz="700" dirty="0"/>
                        <a:t>오류수정</a:t>
                      </a:r>
                      <a:r>
                        <a:rPr lang="en-US" altLang="ko-KR" sz="700" dirty="0"/>
                        <a:t>)</a:t>
                      </a:r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329906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348558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dirty="0"/>
                        <a:t>5.</a:t>
                      </a:r>
                      <a:r>
                        <a:rPr lang="ko-KR" altLang="en-US" sz="700" b="1" dirty="0"/>
                        <a:t>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830983"/>
                  </a:ext>
                </a:extLst>
              </a:tr>
              <a:tr h="1842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/>
                        <a:t>개발 완료 보고서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130271"/>
                  </a:ext>
                </a:extLst>
              </a:tr>
            </a:tbl>
          </a:graphicData>
        </a:graphic>
      </p:graphicFrame>
      <p:graphicFrame>
        <p:nvGraphicFramePr>
          <p:cNvPr id="57" name="표 57">
            <a:extLst>
              <a:ext uri="{FF2B5EF4-FFF2-40B4-BE49-F238E27FC236}">
                <a16:creationId xmlns:a16="http://schemas.microsoft.com/office/drawing/2014/main" id="{D98266B9-2973-4317-8618-CF1CED26DCC4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932211782"/>
              </p:ext>
            </p:extLst>
          </p:nvPr>
        </p:nvGraphicFramePr>
        <p:xfrm>
          <a:off x="1290838" y="922026"/>
          <a:ext cx="7761320" cy="4163124"/>
        </p:xfrm>
        <a:graphic>
          <a:graphicData uri="http://schemas.openxmlformats.org/drawingml/2006/table">
            <a:tbl>
              <a:tblPr firstRow="1" bandRow="1">
                <a:tableStyleId>{693F1B77-0B49-4CC3-A65D-8CD5DCF77CA0}</a:tableStyleId>
              </a:tblPr>
              <a:tblGrid>
                <a:gridCol w="221752">
                  <a:extLst>
                    <a:ext uri="{9D8B030D-6E8A-4147-A177-3AD203B41FA5}">
                      <a16:colId xmlns:a16="http://schemas.microsoft.com/office/drawing/2014/main" val="2023813743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1054492316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2950888567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33950726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217486727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1816966590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289549221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2906379733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1804888485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4056480631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1627969349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4082935451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2664754516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3255675389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2973087468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2638749036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2529320499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5473247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3392110503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406684248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3868108718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422769927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2931014429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1744016969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755100632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3213073924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2099580941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97619558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3033448752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4091644756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3484346828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1011211288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348048287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2578718299"/>
                    </a:ext>
                  </a:extLst>
                </a:gridCol>
                <a:gridCol w="221752">
                  <a:extLst>
                    <a:ext uri="{9D8B030D-6E8A-4147-A177-3AD203B41FA5}">
                      <a16:colId xmlns:a16="http://schemas.microsoft.com/office/drawing/2014/main" val="838491946"/>
                    </a:ext>
                  </a:extLst>
                </a:gridCol>
              </a:tblGrid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328966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645289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256403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8343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51550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910696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122908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47714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548938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991206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106691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96887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044655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763499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92083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6445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68430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552785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689828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927384"/>
                  </a:ext>
                </a:extLst>
              </a:tr>
              <a:tr h="198244"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607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268851"/>
      </p:ext>
    </p:extLst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3956</TotalTime>
  <Words>1301</Words>
  <Application>Microsoft Office PowerPoint</Application>
  <PresentationFormat>화면 슬라이드 쇼(16:9)</PresentationFormat>
  <Paragraphs>528</Paragraphs>
  <Slides>66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돋움체</vt:lpstr>
      <vt:lpstr>맑은 고딕</vt:lpstr>
      <vt:lpstr>Fira Sans Extra Condensed Medium</vt:lpstr>
      <vt:lpstr>Open Sans Light</vt:lpstr>
      <vt:lpstr>DM Serif Display</vt:lpstr>
      <vt:lpstr>Arial</vt:lpstr>
      <vt:lpstr>Invesment Business Plan by Slidego</vt:lpstr>
      <vt:lpstr>ERP 프로그램</vt:lpstr>
      <vt:lpstr>개발 일정</vt:lpstr>
      <vt:lpstr>프로젝트 소개</vt:lpstr>
      <vt:lpstr>ERP 프로그램</vt:lpstr>
      <vt:lpstr>목적 및  기대 효과</vt:lpstr>
      <vt:lpstr>업무 분담</vt:lpstr>
      <vt:lpstr>업무분담</vt:lpstr>
      <vt:lpstr>개발 일정</vt:lpstr>
      <vt:lpstr>PowerPoint 프레젠테이션</vt:lpstr>
      <vt:lpstr>개발 환경</vt:lpstr>
      <vt:lpstr>DB</vt:lpstr>
      <vt:lpstr>메뉴 트리</vt:lpstr>
      <vt:lpstr>PowerPoint 프레젠테이션</vt:lpstr>
      <vt:lpstr>화면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ERD</vt:lpstr>
      <vt:lpstr>메뉴 트리</vt:lpstr>
      <vt:lpstr>메뉴 트리</vt:lpstr>
      <vt:lpstr>메뉴 트리</vt:lpstr>
      <vt:lpstr>메뉴 트리</vt:lpstr>
      <vt:lpstr>메뉴 트리</vt:lpstr>
      <vt:lpstr>메뉴 트리</vt:lpstr>
      <vt:lpstr>메뉴 트리</vt:lpstr>
      <vt:lpstr>메뉴 트리</vt:lpstr>
      <vt:lpstr>메뉴 트리</vt:lpstr>
      <vt:lpstr>메뉴 트리</vt:lpstr>
      <vt:lpstr>메뉴 트리</vt:lpstr>
      <vt:lpstr>메뉴 트리</vt:lpstr>
      <vt:lpstr>기능분해도</vt:lpstr>
      <vt:lpstr>PowerPoint 프레젠테이션</vt:lpstr>
      <vt:lpstr>PowerPoint 프레젠테이션</vt:lpstr>
      <vt:lpstr>PowerPoint 프레젠테이션</vt:lpstr>
      <vt:lpstr>PowerPoint 프레젠테이션</vt:lpstr>
      <vt:lpstr>프로그램 목록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cp:lastModifiedBy>14343</cp:lastModifiedBy>
  <cp:revision>25</cp:revision>
  <dcterms:modified xsi:type="dcterms:W3CDTF">2021-11-21T11:01:20Z</dcterms:modified>
</cp:coreProperties>
</file>